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  <p:sldMasterId id="2147483735" r:id="rId2"/>
    <p:sldMasterId id="2147483746" r:id="rId3"/>
  </p:sldMasterIdLst>
  <p:notesMasterIdLst>
    <p:notesMasterId r:id="rId51"/>
  </p:notesMasterIdLst>
  <p:handoutMasterIdLst>
    <p:handoutMasterId r:id="rId52"/>
  </p:handoutMasterIdLst>
  <p:sldIdLst>
    <p:sldId id="493" r:id="rId4"/>
    <p:sldId id="1223" r:id="rId5"/>
    <p:sldId id="497" r:id="rId6"/>
    <p:sldId id="321" r:id="rId7"/>
    <p:sldId id="467" r:id="rId8"/>
    <p:sldId id="391" r:id="rId9"/>
    <p:sldId id="390" r:id="rId10"/>
    <p:sldId id="496" r:id="rId11"/>
    <p:sldId id="498" r:id="rId12"/>
    <p:sldId id="1230" r:id="rId13"/>
    <p:sldId id="499" r:id="rId14"/>
    <p:sldId id="501" r:id="rId15"/>
    <p:sldId id="1196" r:id="rId16"/>
    <p:sldId id="1198" r:id="rId17"/>
    <p:sldId id="262" r:id="rId18"/>
    <p:sldId id="263" r:id="rId19"/>
    <p:sldId id="1195" r:id="rId20"/>
    <p:sldId id="1233" r:id="rId21"/>
    <p:sldId id="1197" r:id="rId22"/>
    <p:sldId id="1200" r:id="rId23"/>
    <p:sldId id="1199" r:id="rId24"/>
    <p:sldId id="1213" r:id="rId25"/>
    <p:sldId id="1211" r:id="rId26"/>
    <p:sldId id="1210" r:id="rId27"/>
    <p:sldId id="1232" r:id="rId28"/>
    <p:sldId id="1216" r:id="rId29"/>
    <p:sldId id="1217" r:id="rId30"/>
    <p:sldId id="1214" r:id="rId31"/>
    <p:sldId id="1219" r:id="rId32"/>
    <p:sldId id="1218" r:id="rId33"/>
    <p:sldId id="1221" r:id="rId34"/>
    <p:sldId id="1222" r:id="rId35"/>
    <p:sldId id="1229" r:id="rId36"/>
    <p:sldId id="1212" r:id="rId37"/>
    <p:sldId id="1193" r:id="rId38"/>
    <p:sldId id="1224" r:id="rId39"/>
    <p:sldId id="1181" r:id="rId40"/>
    <p:sldId id="1205" r:id="rId41"/>
    <p:sldId id="1206" r:id="rId42"/>
    <p:sldId id="1207" r:id="rId43"/>
    <p:sldId id="1209" r:id="rId44"/>
    <p:sldId id="1234" r:id="rId45"/>
    <p:sldId id="1225" r:id="rId46"/>
    <p:sldId id="1226" r:id="rId47"/>
    <p:sldId id="1227" r:id="rId48"/>
    <p:sldId id="1231" r:id="rId49"/>
    <p:sldId id="1201" r:id="rId50"/>
  </p:sldIdLst>
  <p:sldSz cx="9144000" cy="5143500" type="screen16x9"/>
  <p:notesSz cx="6858000" cy="9144000"/>
  <p:custDataLst>
    <p:tags r:id="rId53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E41F00C-0A95-1942-91B1-DC5D45AB1E21}">
          <p14:sldIdLst>
            <p14:sldId id="493"/>
            <p14:sldId id="1223"/>
          </p14:sldIdLst>
        </p14:section>
        <p14:section name="Backgrouonds" id="{D875A767-97CD-5F4D-9272-513CA1BC1F7D}">
          <p14:sldIdLst>
            <p14:sldId id="497"/>
            <p14:sldId id="321"/>
            <p14:sldId id="467"/>
            <p14:sldId id="391"/>
            <p14:sldId id="390"/>
            <p14:sldId id="496"/>
            <p14:sldId id="498"/>
          </p14:sldIdLst>
        </p14:section>
        <p14:section name="RBN" id="{5E2E1DBC-C5F4-B741-9B19-21F02A78569F}">
          <p14:sldIdLst>
            <p14:sldId id="1230"/>
            <p14:sldId id="499"/>
          </p14:sldIdLst>
        </p14:section>
        <p14:section name="LieBN" id="{72F28159-06F4-8242-97DD-2799A6C53BB8}">
          <p14:sldIdLst>
            <p14:sldId id="501"/>
            <p14:sldId id="1196"/>
            <p14:sldId id="1198"/>
            <p14:sldId id="262"/>
            <p14:sldId id="263"/>
            <p14:sldId id="1195"/>
          </p14:sldIdLst>
        </p14:section>
        <p14:section name="LieBN-Extension" id="{2F72E045-934F-134D-BBDE-4D4F158AFE2C}">
          <p14:sldIdLst>
            <p14:sldId id="1233"/>
            <p14:sldId id="1197"/>
            <p14:sldId id="1200"/>
          </p14:sldIdLst>
        </p14:section>
        <p14:section name="GyroBN" id="{83E36FCD-5BB4-1948-A4E5-8D2CCC5EBF33}">
          <p14:sldIdLst>
            <p14:sldId id="1199"/>
            <p14:sldId id="1213"/>
            <p14:sldId id="1211"/>
            <p14:sldId id="1210"/>
            <p14:sldId id="1232"/>
            <p14:sldId id="1216"/>
            <p14:sldId id="1217"/>
            <p14:sldId id="1214"/>
          </p14:sldIdLst>
        </p14:section>
        <p14:section name="GBWMBN" id="{A1E8E15D-73D0-FF46-A5DE-9F8ABB42280D}">
          <p14:sldIdLst>
            <p14:sldId id="1219"/>
            <p14:sldId id="1218"/>
            <p14:sldId id="1221"/>
            <p14:sldId id="1222"/>
          </p14:sldIdLst>
        </p14:section>
        <p14:section name="MLR" id="{30913E63-3331-7E43-BBBF-6AD4A8FFD457}">
          <p14:sldIdLst>
            <p14:sldId id="1229"/>
            <p14:sldId id="1212"/>
          </p14:sldIdLst>
        </p14:section>
        <p14:section name="SPDMLR" id="{BF2BB7B0-5971-DB45-AC81-EB6DF017FA0F}">
          <p14:sldIdLst>
            <p14:sldId id="1193"/>
            <p14:sldId id="1224"/>
          </p14:sldIdLst>
        </p14:section>
        <p14:section name="RMLR" id="{EED98663-DAC3-FC4D-9F31-4B3F0A837140}">
          <p14:sldIdLst>
            <p14:sldId id="1181"/>
            <p14:sldId id="1205"/>
            <p14:sldId id="1206"/>
            <p14:sldId id="1207"/>
          </p14:sldIdLst>
        </p14:section>
        <p14:section name="RiemGCP" id="{D07D6863-4C53-E640-B849-8FD731037D69}">
          <p14:sldIdLst>
            <p14:sldId id="1209"/>
            <p14:sldId id="1234"/>
            <p14:sldId id="1225"/>
            <p14:sldId id="1226"/>
            <p14:sldId id="1227"/>
          </p14:sldIdLst>
        </p14:section>
        <p14:section name="Q&amp;A" id="{E7790790-0F29-1244-8A2C-883A622038B4}">
          <p14:sldIdLst>
            <p14:sldId id="1231"/>
            <p14:sldId id="12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  <p:cmAuthor id="2" name="Chen Ziheng" initials="CZ" lastIdx="1" clrIdx="1">
    <p:extLst>
      <p:ext uri="{19B8F6BF-5375-455C-9EA6-DF929625EA0E}">
        <p15:presenceInfo xmlns:p15="http://schemas.microsoft.com/office/powerpoint/2012/main" userId="c4754671e86086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805"/>
    <a:srgbClr val="FF4944"/>
    <a:srgbClr val="937EA0"/>
    <a:srgbClr val="7E949D"/>
    <a:srgbClr val="80221C"/>
    <a:srgbClr val="0A6FBE"/>
    <a:srgbClr val="F4B8B3"/>
    <a:srgbClr val="80221B"/>
    <a:srgbClr val="FAFAFA"/>
    <a:srgbClr val="A92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94444"/>
  </p:normalViewPr>
  <p:slideViewPr>
    <p:cSldViewPr snapToGrid="0">
      <p:cViewPr varScale="1">
        <p:scale>
          <a:sx n="183" d="100"/>
          <a:sy n="183" d="100"/>
        </p:scale>
        <p:origin x="208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110" d="100"/>
          <a:sy n="110" d="100"/>
        </p:scale>
        <p:origin x="531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923D02C-2BCC-48D9-BD15-3359C18881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784A71-5044-4381-8D8A-3381F01598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438DF-D579-4B5D-8041-1BBC21F3C14B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D474A4-FE8F-4A2B-B64A-677BA89EAE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A21A82-A519-4482-A6E6-F8167E901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EC032-FA53-4A05-A55D-A1D9D9BC3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46257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F10490FA-BF50-4B16-B630-490134ED6E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7042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C95C6-9DD9-442B-943F-D7C6B4B09D4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258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focus on the Batch Normalization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926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28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23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786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64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607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49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4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C95C6-9DD9-442B-943F-D7C6B4B09D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68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88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10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8DB37-21FE-466F-861C-5865DBFB108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E7E31C7-3111-48BD-AB41-0ECF1DCC39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7A3497-EBC5-4826-839C-9335D79C593E}" type="datetime1">
              <a:rPr lang="zh-CN" altLang="en-US" smtClean="0"/>
              <a:t>2025/3/11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29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8DB37-21FE-466F-861C-5865DBFB108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E7E31C7-3111-48BD-AB41-0ECF1DCC39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7A3497-EBC5-4826-839C-9335D79C593E}" type="datetime1">
              <a:rPr lang="zh-CN" altLang="en-US" smtClean="0"/>
              <a:t>2025/3/11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35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7F2ABC-C83E-4BE2-9067-C3120C3E549E}" type="datetime1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65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8DB37-21FE-466F-861C-5865DBFB108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E7E31C7-3111-48BD-AB41-0ECF1DCC39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7A3497-EBC5-4826-839C-9335D79C593E}" type="datetime1">
              <a:rPr lang="zh-CN" altLang="en-US" smtClean="0"/>
              <a:t>2025/3/11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06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007D01-8621-FCEE-1633-9C80F026021B}"/>
              </a:ext>
            </a:extLst>
          </p:cNvPr>
          <p:cNvSpPr/>
          <p:nvPr userDrawn="1"/>
        </p:nvSpPr>
        <p:spPr>
          <a:xfrm rot="5400000">
            <a:off x="-2307228" y="2307226"/>
            <a:ext cx="5143500" cy="529047"/>
          </a:xfrm>
          <a:prstGeom prst="rect">
            <a:avLst/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400" b="1" i="0" cap="small" baseline="0">
              <a:latin typeface="Arial" panose="020B0604020202020204" pitchFamily="34" charset="0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B6DA959-221A-D718-7C95-222198D78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1" b="-3409"/>
          <a:stretch/>
        </p:blipFill>
        <p:spPr>
          <a:xfrm>
            <a:off x="28030" y="2259874"/>
            <a:ext cx="472984" cy="4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1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yroB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-19594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E018E5-FD73-9F32-9145-8C6BE572576D}"/>
              </a:ext>
            </a:extLst>
          </p:cNvPr>
          <p:cNvSpPr txBox="1"/>
          <p:nvPr userDrawn="1"/>
        </p:nvSpPr>
        <p:spPr>
          <a:xfrm>
            <a:off x="-19593" y="4922985"/>
            <a:ext cx="7162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LieBN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EFE8300-5896-4A91-0F46-7696EA6436E4}"/>
              </a:ext>
            </a:extLst>
          </p:cNvPr>
          <p:cNvSpPr txBox="1"/>
          <p:nvPr userDrawn="1"/>
        </p:nvSpPr>
        <p:spPr>
          <a:xfrm>
            <a:off x="705394" y="4922985"/>
            <a:ext cx="796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Extension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F5DDEE-C853-3B8E-4252-9DAEAF71CFCE}"/>
              </a:ext>
            </a:extLst>
          </p:cNvPr>
          <p:cNvSpPr txBox="1"/>
          <p:nvPr userDrawn="1"/>
        </p:nvSpPr>
        <p:spPr>
          <a:xfrm>
            <a:off x="1510932" y="4922985"/>
            <a:ext cx="777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GyroBN</a:t>
            </a:r>
            <a:endParaRPr lang="en-US" sz="10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34C570-37E7-9EA3-0DE5-91357B2816A9}"/>
              </a:ext>
            </a:extLst>
          </p:cNvPr>
          <p:cNvSpPr txBox="1"/>
          <p:nvPr userDrawn="1"/>
        </p:nvSpPr>
        <p:spPr>
          <a:xfrm>
            <a:off x="2288177" y="4922985"/>
            <a:ext cx="107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GBWMBN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B1673D2B-B3AE-42D1-1644-26347DEE16BC}"/>
              </a:ext>
            </a:extLst>
          </p:cNvPr>
          <p:cNvCxnSpPr>
            <a:cxnSpLocks/>
          </p:cNvCxnSpPr>
          <p:nvPr userDrawn="1"/>
        </p:nvCxnSpPr>
        <p:spPr>
          <a:xfrm flipV="1">
            <a:off x="228817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485687E-CAFD-ECB7-AC73-465AA1CB4B78}"/>
              </a:ext>
            </a:extLst>
          </p:cNvPr>
          <p:cNvCxnSpPr>
            <a:cxnSpLocks/>
          </p:cNvCxnSpPr>
          <p:nvPr userDrawn="1"/>
        </p:nvCxnSpPr>
        <p:spPr>
          <a:xfrm flipV="1">
            <a:off x="696685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ECEB29F1-13E4-6BF2-0F21-F07A06AE8D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50222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75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BWMB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-19594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0D385E-EC32-75E1-F5C7-822D4B2A830E}"/>
              </a:ext>
            </a:extLst>
          </p:cNvPr>
          <p:cNvSpPr txBox="1"/>
          <p:nvPr userDrawn="1"/>
        </p:nvSpPr>
        <p:spPr>
          <a:xfrm>
            <a:off x="-19593" y="4922985"/>
            <a:ext cx="7162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LieBN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756F34-43F6-CF78-ACFE-1F9D5AFEDE5F}"/>
              </a:ext>
            </a:extLst>
          </p:cNvPr>
          <p:cNvSpPr txBox="1"/>
          <p:nvPr userDrawn="1"/>
        </p:nvSpPr>
        <p:spPr>
          <a:xfrm>
            <a:off x="705394" y="4922985"/>
            <a:ext cx="796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Extension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4FE1B6-EE24-BEE0-89B5-156C01F7234D}"/>
              </a:ext>
            </a:extLst>
          </p:cNvPr>
          <p:cNvSpPr txBox="1"/>
          <p:nvPr userDrawn="1"/>
        </p:nvSpPr>
        <p:spPr>
          <a:xfrm>
            <a:off x="1510932" y="4922985"/>
            <a:ext cx="777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GyroBN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16AFC3-9D82-8E05-0242-6D259312CF63}"/>
              </a:ext>
            </a:extLst>
          </p:cNvPr>
          <p:cNvSpPr txBox="1"/>
          <p:nvPr userDrawn="1"/>
        </p:nvSpPr>
        <p:spPr>
          <a:xfrm>
            <a:off x="2288177" y="4922985"/>
            <a:ext cx="107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GBWMBN</a:t>
            </a:r>
            <a:endParaRPr lang="en-US" sz="10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AD3FEA9-CB27-7AB7-D7C2-CDF6612A119E}"/>
              </a:ext>
            </a:extLst>
          </p:cNvPr>
          <p:cNvCxnSpPr>
            <a:cxnSpLocks/>
          </p:cNvCxnSpPr>
          <p:nvPr userDrawn="1"/>
        </p:nvCxnSpPr>
        <p:spPr>
          <a:xfrm flipV="1">
            <a:off x="228817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E059CB1-1A6B-8DF2-E503-F0B6EFE87459}"/>
              </a:ext>
            </a:extLst>
          </p:cNvPr>
          <p:cNvCxnSpPr>
            <a:cxnSpLocks/>
          </p:cNvCxnSpPr>
          <p:nvPr userDrawn="1"/>
        </p:nvCxnSpPr>
        <p:spPr>
          <a:xfrm flipV="1">
            <a:off x="696685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E5141E7-9A01-0DA5-360F-262CAD300DD8}"/>
              </a:ext>
            </a:extLst>
          </p:cNvPr>
          <p:cNvCxnSpPr>
            <a:cxnSpLocks/>
          </p:cNvCxnSpPr>
          <p:nvPr userDrawn="1"/>
        </p:nvCxnSpPr>
        <p:spPr>
          <a:xfrm flipV="1">
            <a:off x="150222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81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DML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-19594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09DE2B-6C5F-EA3B-2CF1-CF28810C8BFD}"/>
              </a:ext>
            </a:extLst>
          </p:cNvPr>
          <p:cNvSpPr txBox="1"/>
          <p:nvPr userDrawn="1"/>
        </p:nvSpPr>
        <p:spPr>
          <a:xfrm>
            <a:off x="-19593" y="4922985"/>
            <a:ext cx="7162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SPDMLR</a:t>
            </a:r>
            <a:endParaRPr lang="en-US" sz="10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2B21D-D693-5762-6A55-065B78B61B56}"/>
              </a:ext>
            </a:extLst>
          </p:cNvPr>
          <p:cNvSpPr txBox="1"/>
          <p:nvPr userDrawn="1"/>
        </p:nvSpPr>
        <p:spPr>
          <a:xfrm>
            <a:off x="705394" y="4922985"/>
            <a:ext cx="796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RMLR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B5FB6D-0853-6A29-C052-E9F2780AC7F6}"/>
              </a:ext>
            </a:extLst>
          </p:cNvPr>
          <p:cNvSpPr txBox="1"/>
          <p:nvPr userDrawn="1"/>
        </p:nvSpPr>
        <p:spPr>
          <a:xfrm>
            <a:off x="1510932" y="4922985"/>
            <a:ext cx="777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RieGCP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0F9B644D-CAA5-1DE9-53FB-BDFDF522FF99}"/>
              </a:ext>
            </a:extLst>
          </p:cNvPr>
          <p:cNvCxnSpPr>
            <a:cxnSpLocks/>
          </p:cNvCxnSpPr>
          <p:nvPr userDrawn="1"/>
        </p:nvCxnSpPr>
        <p:spPr>
          <a:xfrm flipV="1">
            <a:off x="696685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00EFC03-5E09-B5E3-0A10-E26D4B7768F0}"/>
              </a:ext>
            </a:extLst>
          </p:cNvPr>
          <p:cNvCxnSpPr>
            <a:cxnSpLocks/>
          </p:cNvCxnSpPr>
          <p:nvPr userDrawn="1"/>
        </p:nvCxnSpPr>
        <p:spPr>
          <a:xfrm flipV="1">
            <a:off x="150222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89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ML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-19594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C8CA14-B229-650E-F0FC-46BD8E27BF33}"/>
              </a:ext>
            </a:extLst>
          </p:cNvPr>
          <p:cNvSpPr txBox="1"/>
          <p:nvPr userDrawn="1"/>
        </p:nvSpPr>
        <p:spPr>
          <a:xfrm>
            <a:off x="-19593" y="4922985"/>
            <a:ext cx="7162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SPDMLR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C9268B-9A7E-AA5E-9688-ED6FDBBB979A}"/>
              </a:ext>
            </a:extLst>
          </p:cNvPr>
          <p:cNvSpPr txBox="1"/>
          <p:nvPr userDrawn="1"/>
        </p:nvSpPr>
        <p:spPr>
          <a:xfrm>
            <a:off x="705394" y="4922985"/>
            <a:ext cx="796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RMLR</a:t>
            </a:r>
            <a:endParaRPr lang="en-US" sz="10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7014F7-D9DC-2449-EE68-3A59FE82598E}"/>
              </a:ext>
            </a:extLst>
          </p:cNvPr>
          <p:cNvSpPr txBox="1"/>
          <p:nvPr userDrawn="1"/>
        </p:nvSpPr>
        <p:spPr>
          <a:xfrm>
            <a:off x="1510932" y="4922985"/>
            <a:ext cx="777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RieGCP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39539D-16CE-184A-23C1-9C13E7D7E39F}"/>
              </a:ext>
            </a:extLst>
          </p:cNvPr>
          <p:cNvCxnSpPr>
            <a:cxnSpLocks/>
          </p:cNvCxnSpPr>
          <p:nvPr userDrawn="1"/>
        </p:nvCxnSpPr>
        <p:spPr>
          <a:xfrm flipV="1">
            <a:off x="696685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EACB4A5-3D00-AB83-E0B4-161D6388B5AB}"/>
              </a:ext>
            </a:extLst>
          </p:cNvPr>
          <p:cNvCxnSpPr>
            <a:cxnSpLocks/>
          </p:cNvCxnSpPr>
          <p:nvPr userDrawn="1"/>
        </p:nvCxnSpPr>
        <p:spPr>
          <a:xfrm flipV="1">
            <a:off x="150222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69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GC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-19594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CFD812-E607-7A37-B636-C06295DCA0E9}"/>
              </a:ext>
            </a:extLst>
          </p:cNvPr>
          <p:cNvSpPr txBox="1"/>
          <p:nvPr userDrawn="1"/>
        </p:nvSpPr>
        <p:spPr>
          <a:xfrm>
            <a:off x="-19593" y="4922985"/>
            <a:ext cx="7162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SPDMLR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674B99-A8C6-D0D3-5D34-FDF95DF82060}"/>
              </a:ext>
            </a:extLst>
          </p:cNvPr>
          <p:cNvSpPr txBox="1"/>
          <p:nvPr userDrawn="1"/>
        </p:nvSpPr>
        <p:spPr>
          <a:xfrm>
            <a:off x="705394" y="4922985"/>
            <a:ext cx="796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RMLR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A5AFF6-5029-52BA-917A-C61903E8EF0B}"/>
              </a:ext>
            </a:extLst>
          </p:cNvPr>
          <p:cNvSpPr txBox="1"/>
          <p:nvPr userDrawn="1"/>
        </p:nvSpPr>
        <p:spPr>
          <a:xfrm>
            <a:off x="1510932" y="4922985"/>
            <a:ext cx="777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RieGCP</a:t>
            </a:r>
            <a:endParaRPr lang="en-US" sz="10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DE01B5DE-2162-9AC3-796E-6B72B42843B7}"/>
              </a:ext>
            </a:extLst>
          </p:cNvPr>
          <p:cNvCxnSpPr>
            <a:cxnSpLocks/>
          </p:cNvCxnSpPr>
          <p:nvPr userDrawn="1"/>
        </p:nvCxnSpPr>
        <p:spPr>
          <a:xfrm flipV="1">
            <a:off x="696685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88EA0C9-E7A4-6768-8A03-2D3BEC889A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0222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04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3A524AA-1DDD-4B99-823E-1D2950537F60}"/>
              </a:ext>
            </a:extLst>
          </p:cNvPr>
          <p:cNvCxnSpPr>
            <a:cxnSpLocks/>
          </p:cNvCxnSpPr>
          <p:nvPr userDrawn="1"/>
        </p:nvCxnSpPr>
        <p:spPr>
          <a:xfrm>
            <a:off x="0" y="469408"/>
            <a:ext cx="91440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3">
            <a:extLst>
              <a:ext uri="{FF2B5EF4-FFF2-40B4-BE49-F238E27FC236}">
                <a16:creationId xmlns:a16="http://schemas.microsoft.com/office/drawing/2014/main" id="{F391373F-9437-484B-9E40-59241066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670800" cy="469408"/>
          </a:xfrm>
          <a:prstGeom prst="rect">
            <a:avLst/>
          </a:prstGeom>
        </p:spPr>
        <p:txBody>
          <a:bodyPr/>
          <a:lstStyle>
            <a:lvl1pPr marL="0" algn="l" defTabSz="685800" rtl="0" eaLnBrk="1" latinLnBrk="0" hangingPunct="1">
              <a:defRPr lang="zh-CN" altLang="en-US" sz="2400" b="1" kern="1200" cap="none" dirty="0">
                <a:ln>
                  <a:prstDash val="solid"/>
                </a:ln>
                <a:solidFill>
                  <a:srgbClr val="BD243A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2334DFE-1F57-4ED8-9C11-FF5FC5A5B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73280"/>
            <a:ext cx="4895850" cy="345870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2" name="Picture 2" descr="江南大学- 维基百科，自由的百科全书">
            <a:extLst>
              <a:ext uri="{FF2B5EF4-FFF2-40B4-BE49-F238E27FC236}">
                <a16:creationId xmlns:a16="http://schemas.microsoft.com/office/drawing/2014/main" id="{97AA81A8-D34D-2E0A-690C-8977FB8304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854" y="387"/>
            <a:ext cx="436146" cy="4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Università di Trento Employees, Location, Alumni | LinkedIn">
            <a:extLst>
              <a:ext uri="{FF2B5EF4-FFF2-40B4-BE49-F238E27FC236}">
                <a16:creationId xmlns:a16="http://schemas.microsoft.com/office/drawing/2014/main" id="{61F8C03D-B915-9483-FF01-7DACDB59A6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64" y="0"/>
            <a:ext cx="442795" cy="44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ltech Exchange | St John's College, University of Cambridge">
            <a:extLst>
              <a:ext uri="{FF2B5EF4-FFF2-40B4-BE49-F238E27FC236}">
                <a16:creationId xmlns:a16="http://schemas.microsoft.com/office/drawing/2014/main" id="{A1108451-BAF9-28CC-6BF6-160CB863DF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059" y="2322"/>
            <a:ext cx="442795" cy="43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53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文本占位符 17">
            <a:extLst>
              <a:ext uri="{FF2B5EF4-FFF2-40B4-BE49-F238E27FC236}">
                <a16:creationId xmlns:a16="http://schemas.microsoft.com/office/drawing/2014/main" id="{A350F276-3E89-41B9-A91C-A725796FF5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9634"/>
            <a:ext cx="9144000" cy="2790257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007D01-8621-FCEE-1633-9C80F026021B}"/>
              </a:ext>
            </a:extLst>
          </p:cNvPr>
          <p:cNvSpPr/>
          <p:nvPr userDrawn="1"/>
        </p:nvSpPr>
        <p:spPr>
          <a:xfrm>
            <a:off x="0" y="447"/>
            <a:ext cx="9144000" cy="469184"/>
          </a:xfrm>
          <a:prstGeom prst="rect">
            <a:avLst/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400" b="1" i="0" cap="small" baseline="0">
              <a:latin typeface="Arial" panose="020B0604020202020204" pitchFamily="34" charset="0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B6DA959-221A-D718-7C95-222198D78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1" b="-3409"/>
          <a:stretch/>
        </p:blipFill>
        <p:spPr>
          <a:xfrm>
            <a:off x="8671016" y="0"/>
            <a:ext cx="472984" cy="469408"/>
          </a:xfrm>
          <a:prstGeom prst="rect">
            <a:avLst/>
          </a:prstGeom>
        </p:spPr>
      </p:pic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47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007D01-8621-FCEE-1633-9C80F026021B}"/>
              </a:ext>
            </a:extLst>
          </p:cNvPr>
          <p:cNvSpPr/>
          <p:nvPr userDrawn="1"/>
        </p:nvSpPr>
        <p:spPr>
          <a:xfrm rot="5400000">
            <a:off x="-2307228" y="2307226"/>
            <a:ext cx="5143500" cy="529047"/>
          </a:xfrm>
          <a:prstGeom prst="rect">
            <a:avLst/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400" b="1" i="0" cap="small" baseline="0">
              <a:latin typeface="Arial" panose="020B0604020202020204" pitchFamily="34" charset="0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B6DA959-221A-D718-7C95-222198D78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1" b="-3409"/>
          <a:stretch/>
        </p:blipFill>
        <p:spPr>
          <a:xfrm>
            <a:off x="28030" y="2259874"/>
            <a:ext cx="472984" cy="469408"/>
          </a:xfrm>
          <a:prstGeom prst="rect">
            <a:avLst/>
          </a:prstGeom>
        </p:spPr>
      </p:pic>
      <p:cxnSp>
        <p:nvCxnSpPr>
          <p:cNvPr id="3" name="直接连接符 5">
            <a:extLst>
              <a:ext uri="{FF2B5EF4-FFF2-40B4-BE49-F238E27FC236}">
                <a16:creationId xmlns:a16="http://schemas.microsoft.com/office/drawing/2014/main" id="{4034D181-9ACB-C31B-EB10-52CB639354C2}"/>
              </a:ext>
            </a:extLst>
          </p:cNvPr>
          <p:cNvCxnSpPr>
            <a:cxnSpLocks/>
          </p:cNvCxnSpPr>
          <p:nvPr userDrawn="1"/>
        </p:nvCxnSpPr>
        <p:spPr>
          <a:xfrm>
            <a:off x="557078" y="417157"/>
            <a:ext cx="8614954" cy="0"/>
          </a:xfrm>
          <a:prstGeom prst="line">
            <a:avLst/>
          </a:prstGeom>
          <a:ln w="12700">
            <a:solidFill>
              <a:srgbClr val="80221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7">
            <a:extLst>
              <a:ext uri="{FF2B5EF4-FFF2-40B4-BE49-F238E27FC236}">
                <a16:creationId xmlns:a16="http://schemas.microsoft.com/office/drawing/2014/main" id="{08795F57-04B5-715E-BB72-C4F697A1A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78" y="0"/>
            <a:ext cx="8586922" cy="417157"/>
          </a:xfrm>
          <a:prstGeom prst="rect">
            <a:avLst/>
          </a:prstGeom>
        </p:spPr>
        <p:txBody>
          <a:bodyPr/>
          <a:lstStyle>
            <a:lvl1pPr algn="l">
              <a:defRPr sz="2400" b="0"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85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007D01-8621-FCEE-1633-9C80F026021B}"/>
              </a:ext>
            </a:extLst>
          </p:cNvPr>
          <p:cNvSpPr/>
          <p:nvPr userDrawn="1"/>
        </p:nvSpPr>
        <p:spPr>
          <a:xfrm rot="5400000">
            <a:off x="-2307228" y="2307226"/>
            <a:ext cx="5143500" cy="529047"/>
          </a:xfrm>
          <a:prstGeom prst="rect">
            <a:avLst/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400" b="1" i="0" cap="small" baseline="0">
              <a:latin typeface="Arial" panose="020B0604020202020204" pitchFamily="34" charset="0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B6DA959-221A-D718-7C95-222198D78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1" b="-3409"/>
          <a:stretch/>
        </p:blipFill>
        <p:spPr>
          <a:xfrm>
            <a:off x="28030" y="2259874"/>
            <a:ext cx="472984" cy="469408"/>
          </a:xfrm>
          <a:prstGeom prst="rect">
            <a:avLst/>
          </a:prstGeom>
        </p:spPr>
      </p:pic>
      <p:cxnSp>
        <p:nvCxnSpPr>
          <p:cNvPr id="3" name="直接连接符 5">
            <a:extLst>
              <a:ext uri="{FF2B5EF4-FFF2-40B4-BE49-F238E27FC236}">
                <a16:creationId xmlns:a16="http://schemas.microsoft.com/office/drawing/2014/main" id="{4034D181-9ACB-C31B-EB10-52CB639354C2}"/>
              </a:ext>
            </a:extLst>
          </p:cNvPr>
          <p:cNvCxnSpPr>
            <a:cxnSpLocks/>
          </p:cNvCxnSpPr>
          <p:nvPr userDrawn="1"/>
        </p:nvCxnSpPr>
        <p:spPr>
          <a:xfrm>
            <a:off x="529046" y="2487620"/>
            <a:ext cx="8614954" cy="0"/>
          </a:xfrm>
          <a:prstGeom prst="line">
            <a:avLst/>
          </a:prstGeom>
          <a:ln w="12700">
            <a:solidFill>
              <a:srgbClr val="80221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7">
            <a:extLst>
              <a:ext uri="{FF2B5EF4-FFF2-40B4-BE49-F238E27FC236}">
                <a16:creationId xmlns:a16="http://schemas.microsoft.com/office/drawing/2014/main" id="{08795F57-04B5-715E-BB72-C4F697A1A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78" y="1862311"/>
            <a:ext cx="8586922" cy="417157"/>
          </a:xfrm>
          <a:prstGeom prst="rect">
            <a:avLst/>
          </a:prstGeom>
        </p:spPr>
        <p:txBody>
          <a:bodyPr/>
          <a:lstStyle>
            <a:lvl1pPr algn="ctr">
              <a:defRPr sz="2400" b="0"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11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文本占位符 17">
            <a:extLst>
              <a:ext uri="{FF2B5EF4-FFF2-40B4-BE49-F238E27FC236}">
                <a16:creationId xmlns:a16="http://schemas.microsoft.com/office/drawing/2014/main" id="{A350F276-3E89-41B9-A91C-A725796FF5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9634"/>
            <a:ext cx="9144000" cy="2790257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007D01-8621-FCEE-1633-9C80F026021B}"/>
              </a:ext>
            </a:extLst>
          </p:cNvPr>
          <p:cNvSpPr/>
          <p:nvPr userDrawn="1"/>
        </p:nvSpPr>
        <p:spPr>
          <a:xfrm>
            <a:off x="0" y="447"/>
            <a:ext cx="9144000" cy="469184"/>
          </a:xfrm>
          <a:prstGeom prst="rect">
            <a:avLst/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400" b="1" i="0" cap="small" baseline="0">
              <a:latin typeface="Arial" panose="020B0604020202020204" pitchFamily="34" charset="0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B6DA959-221A-D718-7C95-222198D78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1" b="-3409"/>
          <a:stretch/>
        </p:blipFill>
        <p:spPr>
          <a:xfrm>
            <a:off x="8671016" y="0"/>
            <a:ext cx="472984" cy="469408"/>
          </a:xfrm>
          <a:prstGeom prst="rect">
            <a:avLst/>
          </a:prstGeom>
        </p:spPr>
      </p:pic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5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007D01-8621-FCEE-1633-9C80F026021B}"/>
              </a:ext>
            </a:extLst>
          </p:cNvPr>
          <p:cNvSpPr/>
          <p:nvPr userDrawn="1"/>
        </p:nvSpPr>
        <p:spPr>
          <a:xfrm>
            <a:off x="0" y="447"/>
            <a:ext cx="9144000" cy="469184"/>
          </a:xfrm>
          <a:prstGeom prst="rect">
            <a:avLst/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400" b="1" i="0" cap="small" baseline="0">
              <a:latin typeface="Arial" panose="020B0604020202020204" pitchFamily="34" charset="0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B6DA959-221A-D718-7C95-222198D78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1" b="-3409"/>
          <a:stretch/>
        </p:blipFill>
        <p:spPr>
          <a:xfrm>
            <a:off x="8671016" y="0"/>
            <a:ext cx="472984" cy="469408"/>
          </a:xfrm>
          <a:prstGeom prst="rect">
            <a:avLst/>
          </a:prstGeom>
        </p:spPr>
      </p:pic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3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67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N-LieB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007D01-8621-FCEE-1633-9C80F026021B}"/>
              </a:ext>
            </a:extLst>
          </p:cNvPr>
          <p:cNvSpPr/>
          <p:nvPr userDrawn="1"/>
        </p:nvSpPr>
        <p:spPr>
          <a:xfrm>
            <a:off x="0" y="447"/>
            <a:ext cx="9144000" cy="469184"/>
          </a:xfrm>
          <a:prstGeom prst="rect">
            <a:avLst/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400" b="1" i="0" cap="small" baseline="0">
              <a:latin typeface="Arial" panose="020B0604020202020204" pitchFamily="34" charset="0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B6DA959-221A-D718-7C95-222198D78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1" b="-3409"/>
          <a:stretch/>
        </p:blipFill>
        <p:spPr>
          <a:xfrm>
            <a:off x="8671016" y="0"/>
            <a:ext cx="472984" cy="469408"/>
          </a:xfrm>
          <a:prstGeom prst="rect">
            <a:avLst/>
          </a:prstGeom>
        </p:spPr>
      </p:pic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40CD97-F69A-0E3A-4730-79E333AA7FEF}"/>
              </a:ext>
            </a:extLst>
          </p:cNvPr>
          <p:cNvSpPr/>
          <p:nvPr userDrawn="1"/>
        </p:nvSpPr>
        <p:spPr>
          <a:xfrm>
            <a:off x="0" y="4948663"/>
            <a:ext cx="3533503" cy="2166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04CC12-DAFA-76E0-4D46-05812F969B23}"/>
              </a:ext>
            </a:extLst>
          </p:cNvPr>
          <p:cNvSpPr txBox="1"/>
          <p:nvPr userDrawn="1"/>
        </p:nvSpPr>
        <p:spPr>
          <a:xfrm>
            <a:off x="0" y="4933868"/>
            <a:ext cx="7380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LieBN</a:t>
            </a:r>
            <a:endParaRPr lang="en-US" sz="10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4284E2-C3D1-6880-99DE-2BC8245E0914}"/>
              </a:ext>
            </a:extLst>
          </p:cNvPr>
          <p:cNvSpPr txBox="1"/>
          <p:nvPr userDrawn="1"/>
        </p:nvSpPr>
        <p:spPr>
          <a:xfrm>
            <a:off x="724988" y="4933868"/>
            <a:ext cx="7380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Extension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C25A1C-F3B2-A228-2E7B-EE52B2FE7A31}"/>
              </a:ext>
            </a:extLst>
          </p:cNvPr>
          <p:cNvSpPr txBox="1"/>
          <p:nvPr userDrawn="1"/>
        </p:nvSpPr>
        <p:spPr>
          <a:xfrm>
            <a:off x="1569720" y="4933868"/>
            <a:ext cx="7380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GryoBN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1142E8-2D50-AA20-D60C-79C3160486A3}"/>
              </a:ext>
            </a:extLst>
          </p:cNvPr>
          <p:cNvSpPr txBox="1"/>
          <p:nvPr userDrawn="1"/>
        </p:nvSpPr>
        <p:spPr>
          <a:xfrm>
            <a:off x="2389414" y="4933868"/>
            <a:ext cx="8436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GBWMBN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3E85B8E4-5306-6C7B-FA84-52571DBF0938}"/>
              </a:ext>
            </a:extLst>
          </p:cNvPr>
          <p:cNvCxnSpPr>
            <a:cxnSpLocks/>
          </p:cNvCxnSpPr>
          <p:nvPr userDrawn="1"/>
        </p:nvCxnSpPr>
        <p:spPr>
          <a:xfrm flipV="1">
            <a:off x="2307771" y="495003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C35561B8-8561-3857-819E-334B4028C43B}"/>
              </a:ext>
            </a:extLst>
          </p:cNvPr>
          <p:cNvCxnSpPr>
            <a:cxnSpLocks/>
          </p:cNvCxnSpPr>
          <p:nvPr userDrawn="1"/>
        </p:nvCxnSpPr>
        <p:spPr>
          <a:xfrm flipV="1">
            <a:off x="716279" y="495003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B9C6DF42-FA34-E47F-B660-DBD32070284F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1821" y="495003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9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3A524AA-1DDD-4B99-823E-1D2950537F60}"/>
              </a:ext>
            </a:extLst>
          </p:cNvPr>
          <p:cNvCxnSpPr>
            <a:cxnSpLocks/>
          </p:cNvCxnSpPr>
          <p:nvPr userDrawn="1"/>
        </p:nvCxnSpPr>
        <p:spPr>
          <a:xfrm>
            <a:off x="0" y="469408"/>
            <a:ext cx="91440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3">
            <a:extLst>
              <a:ext uri="{FF2B5EF4-FFF2-40B4-BE49-F238E27FC236}">
                <a16:creationId xmlns:a16="http://schemas.microsoft.com/office/drawing/2014/main" id="{F391373F-9437-484B-9E40-59241066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670800" cy="469408"/>
          </a:xfrm>
          <a:prstGeom prst="rect">
            <a:avLst/>
          </a:prstGeom>
        </p:spPr>
        <p:txBody>
          <a:bodyPr/>
          <a:lstStyle>
            <a:lvl1pPr marL="0" algn="l" defTabSz="685800" rtl="0" eaLnBrk="1" latinLnBrk="0" hangingPunct="1">
              <a:defRPr lang="zh-CN" altLang="en-US" sz="2400" b="1" kern="1200" cap="none" dirty="0">
                <a:ln>
                  <a:prstDash val="solid"/>
                </a:ln>
                <a:solidFill>
                  <a:srgbClr val="BD243A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2334DFE-1F57-4ED8-9C11-FF5FC5A5B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73280"/>
            <a:ext cx="4895850" cy="345870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3" name="Picture 4" descr="Università di Trento Employees, Location, Alumni | LinkedIn">
            <a:extLst>
              <a:ext uri="{FF2B5EF4-FFF2-40B4-BE49-F238E27FC236}">
                <a16:creationId xmlns:a16="http://schemas.microsoft.com/office/drawing/2014/main" id="{61F8C03D-B915-9483-FF01-7DACDB59A6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205" y="0"/>
            <a:ext cx="442795" cy="44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86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eB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-19594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09DE2B-6C5F-EA3B-2CF1-CF28810C8BFD}"/>
              </a:ext>
            </a:extLst>
          </p:cNvPr>
          <p:cNvSpPr txBox="1"/>
          <p:nvPr userDrawn="1"/>
        </p:nvSpPr>
        <p:spPr>
          <a:xfrm>
            <a:off x="-19593" y="4922985"/>
            <a:ext cx="7162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LieBN</a:t>
            </a:r>
            <a:endParaRPr lang="en-US" sz="10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2B21D-D693-5762-6A55-065B78B61B56}"/>
              </a:ext>
            </a:extLst>
          </p:cNvPr>
          <p:cNvSpPr txBox="1"/>
          <p:nvPr userDrawn="1"/>
        </p:nvSpPr>
        <p:spPr>
          <a:xfrm>
            <a:off x="705394" y="4922985"/>
            <a:ext cx="796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Extension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B5FB6D-0853-6A29-C052-E9F2780AC7F6}"/>
              </a:ext>
            </a:extLst>
          </p:cNvPr>
          <p:cNvSpPr txBox="1"/>
          <p:nvPr userDrawn="1"/>
        </p:nvSpPr>
        <p:spPr>
          <a:xfrm>
            <a:off x="1510932" y="4922985"/>
            <a:ext cx="777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GyroBN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680633-7CE7-412E-13B9-DCA952F1C1BC}"/>
              </a:ext>
            </a:extLst>
          </p:cNvPr>
          <p:cNvSpPr txBox="1"/>
          <p:nvPr userDrawn="1"/>
        </p:nvSpPr>
        <p:spPr>
          <a:xfrm>
            <a:off x="2288177" y="4922985"/>
            <a:ext cx="107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GBWMBN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D20050A-29D3-CEB9-EB88-0C02AE097F4A}"/>
              </a:ext>
            </a:extLst>
          </p:cNvPr>
          <p:cNvCxnSpPr>
            <a:cxnSpLocks/>
          </p:cNvCxnSpPr>
          <p:nvPr userDrawn="1"/>
        </p:nvCxnSpPr>
        <p:spPr>
          <a:xfrm flipV="1">
            <a:off x="228817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0F9B644D-CAA5-1DE9-53FB-BDFDF522FF99}"/>
              </a:ext>
            </a:extLst>
          </p:cNvPr>
          <p:cNvCxnSpPr>
            <a:cxnSpLocks/>
          </p:cNvCxnSpPr>
          <p:nvPr userDrawn="1"/>
        </p:nvCxnSpPr>
        <p:spPr>
          <a:xfrm flipV="1">
            <a:off x="696685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00EFC03-5E09-B5E3-0A10-E26D4B7768F0}"/>
              </a:ext>
            </a:extLst>
          </p:cNvPr>
          <p:cNvCxnSpPr>
            <a:cxnSpLocks/>
          </p:cNvCxnSpPr>
          <p:nvPr userDrawn="1"/>
        </p:nvCxnSpPr>
        <p:spPr>
          <a:xfrm flipV="1">
            <a:off x="150222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eBN-Exten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030E7A1-F570-4296-AD1E-4EA757C9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A9413E06-F715-5075-0988-B93CC9540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-19594"/>
            <a:ext cx="8608423" cy="469185"/>
          </a:xfrm>
          <a:prstGeom prst="rect">
            <a:avLst/>
          </a:prstGeom>
        </p:spPr>
        <p:txBody>
          <a:bodyPr/>
          <a:lstStyle>
            <a:lvl1pPr algn="l">
              <a:defRPr sz="2400" b="1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01E539F-939A-7037-6CC1-29884B1A78C3}"/>
              </a:ext>
            </a:extLst>
          </p:cNvPr>
          <p:cNvSpPr txBox="1"/>
          <p:nvPr userDrawn="1"/>
        </p:nvSpPr>
        <p:spPr>
          <a:xfrm>
            <a:off x="-19593" y="4922985"/>
            <a:ext cx="7162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LieBN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DCD608-A181-109F-5F11-2A15BF840288}"/>
              </a:ext>
            </a:extLst>
          </p:cNvPr>
          <p:cNvSpPr txBox="1"/>
          <p:nvPr userDrawn="1"/>
        </p:nvSpPr>
        <p:spPr>
          <a:xfrm>
            <a:off x="705394" y="4922985"/>
            <a:ext cx="796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Extension</a:t>
            </a:r>
            <a:endParaRPr lang="en-US" sz="10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F6E2CF-B831-3EE3-6D5C-E3ADD38B2B1E}"/>
              </a:ext>
            </a:extLst>
          </p:cNvPr>
          <p:cNvSpPr txBox="1"/>
          <p:nvPr userDrawn="1"/>
        </p:nvSpPr>
        <p:spPr>
          <a:xfrm>
            <a:off x="1510932" y="4922985"/>
            <a:ext cx="777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GyroBN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E21E2E-2856-C5B6-18BE-342F788BE919}"/>
              </a:ext>
            </a:extLst>
          </p:cNvPr>
          <p:cNvSpPr txBox="1"/>
          <p:nvPr userDrawn="1"/>
        </p:nvSpPr>
        <p:spPr>
          <a:xfrm>
            <a:off x="2288177" y="4922985"/>
            <a:ext cx="107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GBWMBN</a:t>
            </a:r>
            <a:endParaRPr lang="en-US" sz="1000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CA17B0D-82FF-F329-E6EC-23C9E5BC0B7A}"/>
              </a:ext>
            </a:extLst>
          </p:cNvPr>
          <p:cNvCxnSpPr>
            <a:cxnSpLocks/>
          </p:cNvCxnSpPr>
          <p:nvPr userDrawn="1"/>
        </p:nvCxnSpPr>
        <p:spPr>
          <a:xfrm flipV="1">
            <a:off x="228817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8C78ACB4-C65C-F830-4BF5-6BAD4FEBEB13}"/>
              </a:ext>
            </a:extLst>
          </p:cNvPr>
          <p:cNvCxnSpPr>
            <a:cxnSpLocks/>
          </p:cNvCxnSpPr>
          <p:nvPr userDrawn="1"/>
        </p:nvCxnSpPr>
        <p:spPr>
          <a:xfrm flipV="1">
            <a:off x="696685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7E44CB18-936C-9457-409C-F1F41B81C814}"/>
              </a:ext>
            </a:extLst>
          </p:cNvPr>
          <p:cNvCxnSpPr>
            <a:cxnSpLocks/>
          </p:cNvCxnSpPr>
          <p:nvPr userDrawn="1"/>
        </p:nvCxnSpPr>
        <p:spPr>
          <a:xfrm flipV="1">
            <a:off x="1502227" y="4958742"/>
            <a:ext cx="0" cy="213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146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32" r:id="rId2"/>
    <p:sldLayoutId id="2147483730" r:id="rId3"/>
    <p:sldLayoutId id="2147483727" r:id="rId4"/>
    <p:sldLayoutId id="2147483731" r:id="rId5"/>
    <p:sldLayoutId id="2147483729" r:id="rId6"/>
    <p:sldLayoutId id="2147483750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88CF9C9-5EE9-E430-CE98-8C8141CBBED5}"/>
              </a:ext>
            </a:extLst>
          </p:cNvPr>
          <p:cNvSpPr/>
          <p:nvPr userDrawn="1"/>
        </p:nvSpPr>
        <p:spPr>
          <a:xfrm>
            <a:off x="0" y="447"/>
            <a:ext cx="9144000" cy="469184"/>
          </a:xfrm>
          <a:prstGeom prst="rect">
            <a:avLst/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400" b="1" i="0" cap="small" baseline="0">
              <a:latin typeface="Arial" panose="020B0604020202020204" pitchFamily="34" charset="0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4DEF519F-F58F-33DF-3943-C0371BEE6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1" b="-3409"/>
          <a:stretch/>
        </p:blipFill>
        <p:spPr>
          <a:xfrm>
            <a:off x="8671016" y="0"/>
            <a:ext cx="472984" cy="469408"/>
          </a:xfrm>
          <a:prstGeom prst="rect">
            <a:avLst/>
          </a:prstGeom>
        </p:spPr>
      </p:pic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DBB21C62-E0AE-1F75-BA77-F29D1521D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0170B-1813-6E8C-F939-0BE7ADE4DDA1}"/>
              </a:ext>
            </a:extLst>
          </p:cNvPr>
          <p:cNvSpPr/>
          <p:nvPr userDrawn="1"/>
        </p:nvSpPr>
        <p:spPr>
          <a:xfrm>
            <a:off x="0" y="4948663"/>
            <a:ext cx="3370217" cy="2166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3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88CF9C9-5EE9-E430-CE98-8C8141CBBED5}"/>
              </a:ext>
            </a:extLst>
          </p:cNvPr>
          <p:cNvSpPr/>
          <p:nvPr userDrawn="1"/>
        </p:nvSpPr>
        <p:spPr>
          <a:xfrm>
            <a:off x="0" y="447"/>
            <a:ext cx="9144000" cy="469184"/>
          </a:xfrm>
          <a:prstGeom prst="rect">
            <a:avLst/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400" b="1" i="0" cap="small" baseline="0">
              <a:latin typeface="Arial" panose="020B0604020202020204" pitchFamily="34" charset="0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4DEF519F-F58F-33DF-3943-C0371BEE6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1" b="-3409"/>
          <a:stretch/>
        </p:blipFill>
        <p:spPr>
          <a:xfrm>
            <a:off x="8671016" y="0"/>
            <a:ext cx="472984" cy="469408"/>
          </a:xfrm>
          <a:prstGeom prst="rect">
            <a:avLst/>
          </a:prstGeom>
        </p:spPr>
      </p:pic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DBB21C62-E0AE-1F75-BA77-F29D1521D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589DF66-44F6-4336-98D8-4A8A12D5D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0170B-1813-6E8C-F939-0BE7ADE4DDA1}"/>
              </a:ext>
            </a:extLst>
          </p:cNvPr>
          <p:cNvSpPr/>
          <p:nvPr userDrawn="1"/>
        </p:nvSpPr>
        <p:spPr>
          <a:xfrm>
            <a:off x="1" y="4948663"/>
            <a:ext cx="2288176" cy="2166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6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  <p:sldLayoutId id="2147483748" r:id="rId3"/>
    <p:sldLayoutId id="2147483751" r:id="rId4"/>
    <p:sldLayoutId id="2147483752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8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77.emf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1.emf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jpeg"/><Relationship Id="rId5" Type="http://schemas.openxmlformats.org/officeDocument/2006/relationships/image" Target="../media/image6.png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0.emf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9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8.emf"/><Relationship Id="rId5" Type="http://schemas.openxmlformats.org/officeDocument/2006/relationships/tags" Target="../tags/tag6.xml"/><Relationship Id="rId10" Type="http://schemas.openxmlformats.org/officeDocument/2006/relationships/image" Target="../media/image17.emf"/><Relationship Id="rId4" Type="http://schemas.openxmlformats.org/officeDocument/2006/relationships/tags" Target="../tags/tag5.xml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7.emf"/><Relationship Id="rId18" Type="http://schemas.openxmlformats.org/officeDocument/2006/relationships/image" Target="../media/image20.emf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6.emf"/><Relationship Id="rId17" Type="http://schemas.openxmlformats.org/officeDocument/2006/relationships/image" Target="../media/image23.emf"/><Relationship Id="rId2" Type="http://schemas.openxmlformats.org/officeDocument/2006/relationships/tags" Target="../tags/tag9.xml"/><Relationship Id="rId16" Type="http://schemas.openxmlformats.org/officeDocument/2006/relationships/image" Target="../media/image19.emf"/><Relationship Id="rId20" Type="http://schemas.openxmlformats.org/officeDocument/2006/relationships/image" Target="../media/image25.emf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12.xml"/><Relationship Id="rId15" Type="http://schemas.openxmlformats.org/officeDocument/2006/relationships/image" Target="../media/image22.emf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24.emf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6.emf"/><Relationship Id="rId18" Type="http://schemas.openxmlformats.org/officeDocument/2006/relationships/image" Target="../media/image23.emf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27.png"/><Relationship Id="rId17" Type="http://schemas.openxmlformats.org/officeDocument/2006/relationships/image" Target="../media/image19.emf"/><Relationship Id="rId2" Type="http://schemas.openxmlformats.org/officeDocument/2006/relationships/tags" Target="../tags/tag18.xml"/><Relationship Id="rId16" Type="http://schemas.openxmlformats.org/officeDocument/2006/relationships/image" Target="../media/image22.emf"/><Relationship Id="rId20" Type="http://schemas.openxmlformats.org/officeDocument/2006/relationships/image" Target="../media/image24.emf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6.png"/><Relationship Id="rId5" Type="http://schemas.openxmlformats.org/officeDocument/2006/relationships/tags" Target="../tags/tag21.xml"/><Relationship Id="rId15" Type="http://schemas.openxmlformats.org/officeDocument/2006/relationships/image" Target="../media/image18.emf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20.emf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7DDFC00-B6AB-464D-8D61-21F5FC21F847}"/>
              </a:ext>
            </a:extLst>
          </p:cNvPr>
          <p:cNvSpPr/>
          <p:nvPr/>
        </p:nvSpPr>
        <p:spPr>
          <a:xfrm>
            <a:off x="552733" y="1106040"/>
            <a:ext cx="8591264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9E0D14"/>
                </a:solidFill>
                <a:latin typeface="+mj-ea"/>
                <a:ea typeface="+mj-ea"/>
              </a:rPr>
              <a:t>Riemannian Deep Learning: </a:t>
            </a:r>
          </a:p>
          <a:p>
            <a:pPr algn="ctr"/>
            <a:r>
              <a:rPr lang="en-US" altLang="zh-CN" sz="2000" b="1" dirty="0">
                <a:solidFill>
                  <a:srgbClr val="9E0D14"/>
                </a:solidFill>
                <a:latin typeface="+mj-ea"/>
                <a:ea typeface="+mj-ea"/>
              </a:rPr>
              <a:t>Normalization and Classification 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A5179B43-FB8F-7A7F-1780-72F7B1B21507}"/>
              </a:ext>
            </a:extLst>
          </p:cNvPr>
          <p:cNvSpPr txBox="1"/>
          <p:nvPr/>
        </p:nvSpPr>
        <p:spPr>
          <a:xfrm>
            <a:off x="552733" y="1923817"/>
            <a:ext cx="8591264" cy="944185"/>
          </a:xfrm>
          <a:prstGeom prst="rect">
            <a:avLst/>
          </a:prstGeom>
          <a:noFill/>
        </p:spPr>
        <p:txBody>
          <a:bodyPr wrap="square" lIns="81614" tIns="40807" rIns="81614" bIns="40807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9E0D14"/>
                </a:solidFill>
                <a:latin typeface="+mj-ea"/>
                <a:ea typeface="+mj-ea"/>
              </a:rPr>
              <a:t>Ziheng</a:t>
            </a:r>
            <a:r>
              <a:rPr lang="en-US" altLang="zh-CN" sz="1400" b="1">
                <a:solidFill>
                  <a:srgbClr val="9E0D14"/>
                </a:solidFill>
                <a:latin typeface="+mj-ea"/>
                <a:ea typeface="+mj-ea"/>
              </a:rPr>
              <a:t> Chen</a:t>
            </a:r>
          </a:p>
          <a:p>
            <a:pPr algn="ctr"/>
            <a:r>
              <a:rPr lang="en-US" altLang="zh-CN" sz="1400" b="1">
                <a:solidFill>
                  <a:srgbClr val="9E0D14"/>
                </a:solidFill>
                <a:latin typeface="+mj-ea"/>
                <a:ea typeface="+mj-ea"/>
              </a:rPr>
              <a:t>Supervisor:</a:t>
            </a:r>
            <a:r>
              <a:rPr lang="zh-CN" altLang="en-US" sz="1400" b="1">
                <a:solidFill>
                  <a:srgbClr val="9E0D14"/>
                </a:solidFill>
                <a:latin typeface="+mj-ea"/>
                <a:ea typeface="+mj-ea"/>
              </a:rPr>
              <a:t> </a:t>
            </a:r>
            <a:r>
              <a:rPr lang="en-US" altLang="zh-CN" sz="1400" b="1">
                <a:solidFill>
                  <a:srgbClr val="9E0D14"/>
                </a:solidFill>
                <a:latin typeface="+mj-ea"/>
                <a:ea typeface="+mj-ea"/>
              </a:rPr>
              <a:t>Nicu</a:t>
            </a:r>
            <a:r>
              <a:rPr lang="zh-CN" altLang="en-US" sz="1400" b="1">
                <a:solidFill>
                  <a:srgbClr val="9E0D14"/>
                </a:solidFill>
                <a:latin typeface="+mj-ea"/>
                <a:ea typeface="+mj-ea"/>
              </a:rPr>
              <a:t> </a:t>
            </a:r>
            <a:r>
              <a:rPr lang="en-US" altLang="zh-CN" sz="1400" b="1">
                <a:solidFill>
                  <a:srgbClr val="9E0D14"/>
                </a:solidFill>
                <a:latin typeface="+mj-ea"/>
                <a:ea typeface="+mj-ea"/>
              </a:rPr>
              <a:t>Sebe</a:t>
            </a:r>
          </a:p>
          <a:p>
            <a:pPr algn="ctr"/>
            <a:r>
              <a:rPr lang="en-US" altLang="zh-CN" sz="1400" b="1">
                <a:solidFill>
                  <a:srgbClr val="9E0D14"/>
                </a:solidFill>
                <a:latin typeface="+mj-ea"/>
                <a:ea typeface="+mj-ea"/>
              </a:rPr>
              <a:t>University of Trento</a:t>
            </a:r>
          </a:p>
          <a:p>
            <a:pPr algn="ctr"/>
            <a:r>
              <a:rPr lang="en-US" altLang="zh-CN" sz="1400" b="1">
                <a:solidFill>
                  <a:srgbClr val="9E0D14"/>
                </a:solidFill>
                <a:latin typeface="+mj-ea"/>
                <a:ea typeface="+mj-ea"/>
              </a:rPr>
              <a:t>MHUG Lab</a:t>
            </a:r>
            <a:endParaRPr lang="zh-CN" altLang="en-US" sz="1400" b="1">
              <a:solidFill>
                <a:srgbClr val="9E0D14"/>
              </a:solidFill>
              <a:latin typeface="+mj-ea"/>
              <a:ea typeface="+mj-ea"/>
            </a:endParaRPr>
          </a:p>
        </p:txBody>
      </p:sp>
      <p:sp>
        <p:nvSpPr>
          <p:cNvPr id="9" name="ProgressBarBackground">
            <a:extLst>
              <a:ext uri="{FF2B5EF4-FFF2-40B4-BE49-F238E27FC236}">
                <a16:creationId xmlns:a16="http://schemas.microsoft.com/office/drawing/2014/main" id="{0551E2E7-40C9-DD59-26BE-F4759991CF59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gressBarBackground">
            <a:extLst>
              <a:ext uri="{FF2B5EF4-FFF2-40B4-BE49-F238E27FC236}">
                <a16:creationId xmlns:a16="http://schemas.microsoft.com/office/drawing/2014/main" id="{49F94508-3E21-3DA0-FF9A-3EB5265A2277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rogressBarA1">
            <a:extLst>
              <a:ext uri="{FF2B5EF4-FFF2-40B4-BE49-F238E27FC236}">
                <a16:creationId xmlns:a16="http://schemas.microsoft.com/office/drawing/2014/main" id="{24184066-9738-9A17-CD4B-AF89E2685378}"/>
              </a:ext>
            </a:extLst>
          </p:cNvPr>
          <p:cNvSpPr/>
          <p:nvPr/>
        </p:nvSpPr>
        <p:spPr>
          <a:xfrm>
            <a:off x="635000" y="8890000"/>
            <a:ext cx="2540000" cy="127000"/>
          </a:xfrm>
          <a:prstGeom prst="rect">
            <a:avLst/>
          </a:prstGeom>
          <a:solidFill>
            <a:srgbClr val="0064FF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131;p1">
            <a:extLst>
              <a:ext uri="{FF2B5EF4-FFF2-40B4-BE49-F238E27FC236}">
                <a16:creationId xmlns:a16="http://schemas.microsoft.com/office/drawing/2014/main" id="{56284118-41CC-DC70-2DB9-BC6C1D3CDF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1077" y="3212609"/>
            <a:ext cx="2214575" cy="82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79788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3E93DB-694B-BE39-7692-2E1BE88CD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B9897-0B09-01EB-A3A4-93A7A136B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Riemannian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91107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965800-88A8-850E-DBFA-321FA8378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28248F-17AD-6E83-330C-C2D0ED3BE9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Overview:</a:t>
            </a:r>
            <a:r>
              <a:rPr lang="zh-CN" altLang="en-US" dirty="0"/>
              <a:t> </a:t>
            </a:r>
            <a:r>
              <a:rPr lang="en-US" altLang="zh-CN" dirty="0"/>
              <a:t>Riemannian</a:t>
            </a:r>
            <a:r>
              <a:rPr lang="zh-CN" altLang="en-US" dirty="0"/>
              <a:t> </a:t>
            </a:r>
            <a:r>
              <a:rPr lang="en-US" altLang="zh-CN" dirty="0"/>
              <a:t>Normalization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3F52AF1-6F38-E6EA-B383-3D6904F82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" y="995094"/>
            <a:ext cx="4434758" cy="243911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C49003-3262-CC03-8FD6-CEC3765452B5}"/>
              </a:ext>
            </a:extLst>
          </p:cNvPr>
          <p:cNvSpPr txBox="1"/>
          <p:nvPr/>
        </p:nvSpPr>
        <p:spPr>
          <a:xfrm>
            <a:off x="557078" y="3490554"/>
            <a:ext cx="44850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400" dirty="0">
                <a:ea typeface="+mj-ea"/>
              </a:rPr>
              <a:t>LieBN (ICLR24)</a:t>
            </a:r>
            <a:r>
              <a:rPr lang="zh-CN" altLang="en-US" sz="1400" dirty="0">
                <a:ea typeface="+mj-ea"/>
              </a:rPr>
              <a:t> </a:t>
            </a:r>
            <a:endParaRPr lang="en-US" altLang="zh-CN" sz="1400" dirty="0">
              <a:ea typeface="+mj-ea"/>
            </a:endParaRPr>
          </a:p>
          <a:p>
            <a:pPr lvl="1" algn="ctr"/>
            <a:r>
              <a:rPr lang="en-US" altLang="zh-CN" sz="1400" dirty="0">
                <a:ea typeface="+mj-ea"/>
              </a:rPr>
              <a:t>LieBN-Extension (PAMI;</a:t>
            </a:r>
            <a:r>
              <a:rPr lang="zh-CN" altLang="en-US" sz="1400" dirty="0">
                <a:ea typeface="+mj-ea"/>
              </a:rPr>
              <a:t> </a:t>
            </a:r>
            <a:r>
              <a:rPr lang="en-US" altLang="zh-CN" sz="1400" dirty="0">
                <a:ea typeface="+mj-ea"/>
              </a:rPr>
              <a:t>under review)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26A9CF3-9EDB-423F-8381-A8B379A85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080" y="748072"/>
            <a:ext cx="3920781" cy="112863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8BEAA83-54A1-81A1-26D6-B1B0A5E54F8C}"/>
              </a:ext>
            </a:extLst>
          </p:cNvPr>
          <p:cNvSpPr txBox="1"/>
          <p:nvPr/>
        </p:nvSpPr>
        <p:spPr>
          <a:xfrm>
            <a:off x="5187080" y="1937654"/>
            <a:ext cx="3920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400" dirty="0">
                <a:ea typeface="+mj-ea"/>
              </a:rPr>
              <a:t>GyroBN (ICLR24)</a:t>
            </a:r>
            <a:r>
              <a:rPr lang="zh-CN" altLang="en-US" sz="1400" dirty="0">
                <a:ea typeface="+mj-ea"/>
              </a:rPr>
              <a:t> </a:t>
            </a:r>
            <a:endParaRPr lang="en-US" altLang="zh-CN" sz="1400" dirty="0"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D0A1BD3-8B2A-1A85-573F-E07228619CC8}"/>
              </a:ext>
            </a:extLst>
          </p:cNvPr>
          <p:cNvSpPr txBox="1"/>
          <p:nvPr/>
        </p:nvSpPr>
        <p:spPr>
          <a:xfrm>
            <a:off x="5610710" y="3827699"/>
            <a:ext cx="3261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ea typeface="+mj-ea"/>
              </a:rPr>
              <a:t>GBWMBN for ill-conditioning (CVPR25)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FD4AFD7-F048-7685-3044-F18052766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10" y="2350990"/>
            <a:ext cx="3261393" cy="141576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B7D6CB6-34C4-F0AB-5531-96E5115412B7}"/>
              </a:ext>
            </a:extLst>
          </p:cNvPr>
          <p:cNvSpPr txBox="1"/>
          <p:nvPr/>
        </p:nvSpPr>
        <p:spPr>
          <a:xfrm>
            <a:off x="557078" y="4576475"/>
            <a:ext cx="7936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A Lie group approach to Riemannian batch normalization. ICLR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2024</a:t>
            </a:r>
          </a:p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LieBN: Batch Normalization over Lie Groups. under review</a:t>
            </a:r>
          </a:p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Gyrogroup Batch Normalization. ICLR 2025</a:t>
            </a:r>
          </a:p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Wang, R., </a:t>
            </a:r>
            <a:r>
              <a:rPr lang="en-US" altLang="zh-CN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S.,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Chen, Z.</a:t>
            </a:r>
            <a:r>
              <a:rPr lang="en-US" altLang="zh-CN" sz="800" b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†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et al. Learning to Normalize on the SPD Manifold under Bures-Wasserstein Geometry. CVPR 2025.</a:t>
            </a:r>
          </a:p>
        </p:txBody>
      </p:sp>
      <p:sp>
        <p:nvSpPr>
          <p:cNvPr id="7" name="ProgressBarBackground">
            <a:extLst>
              <a:ext uri="{FF2B5EF4-FFF2-40B4-BE49-F238E27FC236}">
                <a16:creationId xmlns:a16="http://schemas.microsoft.com/office/drawing/2014/main" id="{F59513B3-D91D-92D1-6276-ECE4998DA32C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15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965800-88A8-850E-DBFA-321FA8378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6D723-A295-A07A-C241-A3219EB1A3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Revisiting</a:t>
            </a:r>
            <a:r>
              <a:rPr lang="zh-CN" altLang="en-US"/>
              <a:t> </a:t>
            </a:r>
            <a:r>
              <a:rPr lang="en-US"/>
              <a:t>Batch Normalizatio</a:t>
            </a:r>
            <a:r>
              <a:rPr lang="en-US" altLang="zh-CN"/>
              <a:t>n</a:t>
            </a:r>
            <a:endParaRPr lang="en-US"/>
          </a:p>
        </p:txBody>
      </p:sp>
      <p:pic>
        <p:nvPicPr>
          <p:cNvPr id="4" name="Google Shape;158;p3">
            <a:extLst>
              <a:ext uri="{FF2B5EF4-FFF2-40B4-BE49-F238E27FC236}">
                <a16:creationId xmlns:a16="http://schemas.microsoft.com/office/drawing/2014/main" id="{62BA6ACB-9AA1-DC3C-9560-B6793FBE0A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3324" y="1152698"/>
            <a:ext cx="2266159" cy="4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0;p3">
            <a:extLst>
              <a:ext uri="{FF2B5EF4-FFF2-40B4-BE49-F238E27FC236}">
                <a16:creationId xmlns:a16="http://schemas.microsoft.com/office/drawing/2014/main" id="{C42D1F35-7468-AF39-E8C5-A2E3CD42BE26}"/>
              </a:ext>
            </a:extLst>
          </p:cNvPr>
          <p:cNvSpPr txBox="1"/>
          <p:nvPr/>
        </p:nvSpPr>
        <p:spPr>
          <a:xfrm>
            <a:off x="635194" y="4070230"/>
            <a:ext cx="7685148" cy="5878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cs typeface="Calibri"/>
                <a:sym typeface="Calibri"/>
              </a:rPr>
              <a:t>All</a:t>
            </a:r>
            <a:r>
              <a:rPr lang="it-IT" sz="1400" dirty="0">
                <a:cs typeface="Calibri"/>
                <a:sym typeface="Calibri"/>
              </a:rPr>
              <a:t> the </a:t>
            </a:r>
            <a:r>
              <a:rPr lang="it-IT" sz="1400" dirty="0" err="1">
                <a:cs typeface="Calibri"/>
                <a:sym typeface="Calibri"/>
              </a:rPr>
              <a:t>previous</a:t>
            </a:r>
            <a:r>
              <a:rPr lang="it-IT" sz="1400" dirty="0">
                <a:cs typeface="Calibri"/>
                <a:sym typeface="Calibri"/>
              </a:rPr>
              <a:t> RBN </a:t>
            </a:r>
            <a:r>
              <a:rPr lang="it-IT" sz="1400" dirty="0" err="1">
                <a:cs typeface="Calibri"/>
                <a:sym typeface="Calibri"/>
              </a:rPr>
              <a:t>methods</a:t>
            </a:r>
            <a:r>
              <a:rPr lang="it-IT" sz="1400" dirty="0">
                <a:cs typeface="Calibri"/>
                <a:sym typeface="Calibri"/>
              </a:rPr>
              <a:t> </a:t>
            </a:r>
            <a:r>
              <a:rPr lang="it-IT" sz="1400" dirty="0" err="1">
                <a:cs typeface="Calibri"/>
                <a:sym typeface="Calibri"/>
              </a:rPr>
              <a:t>fail</a:t>
            </a:r>
            <a:r>
              <a:rPr lang="it-IT" sz="1400" dirty="0">
                <a:cs typeface="Calibri"/>
                <a:sym typeface="Calibri"/>
              </a:rPr>
              <a:t> to control </a:t>
            </a:r>
            <a:r>
              <a:rPr lang="it-IT" sz="1400" dirty="0" err="1">
                <a:cs typeface="Calibri"/>
                <a:sym typeface="Calibri"/>
              </a:rPr>
              <a:t>statistics</a:t>
            </a:r>
            <a:r>
              <a:rPr lang="it-IT" sz="1400" dirty="0">
                <a:cs typeface="Calibri"/>
                <a:sym typeface="Calibri"/>
              </a:rPr>
              <a:t> in a </a:t>
            </a:r>
            <a:r>
              <a:rPr lang="it-IT" sz="1400" dirty="0" err="1">
                <a:cs typeface="Calibri"/>
                <a:sym typeface="Calibri"/>
              </a:rPr>
              <a:t>principled</a:t>
            </a:r>
            <a:r>
              <a:rPr lang="it-IT" sz="1400" dirty="0">
                <a:cs typeface="Calibri"/>
                <a:sym typeface="Calibri"/>
              </a:rPr>
              <a:t> </a:t>
            </a:r>
            <a:r>
              <a:rPr lang="it-IT" sz="1400" dirty="0" err="1">
                <a:cs typeface="Calibri"/>
                <a:sym typeface="Calibri"/>
              </a:rPr>
              <a:t>manner</a:t>
            </a:r>
            <a:endParaRPr lang="it-IT" sz="1400" dirty="0">
              <a:cs typeface="Calibri"/>
              <a:sym typeface="Calibri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Calibri"/>
                <a:sym typeface="Calibri"/>
              </a:rPr>
              <a:t>Several</a:t>
            </a:r>
            <a:r>
              <a:rPr lang="zh-CN" altLang="en-US" sz="1400" dirty="0">
                <a:cs typeface="Calibri"/>
                <a:sym typeface="Calibri"/>
              </a:rPr>
              <a:t> </a:t>
            </a:r>
            <a:r>
              <a:rPr lang="en-US" altLang="zh-CN" sz="1400" dirty="0">
                <a:cs typeface="Calibri"/>
                <a:sym typeface="Calibri"/>
              </a:rPr>
              <a:t>m</a:t>
            </a:r>
            <a:r>
              <a:rPr lang="it-IT" sz="1400" dirty="0" err="1">
                <a:cs typeface="Calibri"/>
                <a:sym typeface="Calibri"/>
              </a:rPr>
              <a:t>anifold</a:t>
            </a:r>
            <a:r>
              <a:rPr lang="it-IT" sz="1400" dirty="0">
                <a:cs typeface="Calibri"/>
                <a:sym typeface="Calibri"/>
              </a:rPr>
              <a:t> </a:t>
            </a:r>
            <a:r>
              <a:rPr lang="it-IT" sz="1400" dirty="0" err="1">
                <a:cs typeface="Calibri"/>
                <a:sym typeface="Calibri"/>
              </a:rPr>
              <a:t>manifold-valued</a:t>
            </a:r>
            <a:r>
              <a:rPr lang="it-IT" sz="1400" dirty="0">
                <a:cs typeface="Calibri"/>
                <a:sym typeface="Calibri"/>
              </a:rPr>
              <a:t> features </a:t>
            </a:r>
            <a:r>
              <a:rPr lang="it-IT" sz="1400" dirty="0" err="1">
                <a:cs typeface="Calibri"/>
                <a:sym typeface="Calibri"/>
              </a:rPr>
              <a:t>form</a:t>
            </a:r>
            <a:r>
              <a:rPr lang="it-IT" sz="1400" dirty="0">
                <a:cs typeface="Calibri"/>
                <a:sym typeface="Calibri"/>
              </a:rPr>
              <a:t> </a:t>
            </a:r>
            <a:r>
              <a:rPr lang="it-IT" sz="1400" dirty="0" err="1">
                <a:cs typeface="Calibri"/>
                <a:sym typeface="Calibri"/>
              </a:rPr>
              <a:t>Lie</a:t>
            </a:r>
            <a:r>
              <a:rPr lang="it-IT" sz="1400" dirty="0">
                <a:cs typeface="Calibri"/>
                <a:sym typeface="Calibri"/>
              </a:rPr>
              <a:t> groups </a:t>
            </a:r>
          </a:p>
        </p:txBody>
      </p:sp>
      <p:sp>
        <p:nvSpPr>
          <p:cNvPr id="7" name="Google Shape;157;p3">
            <a:extLst>
              <a:ext uri="{FF2B5EF4-FFF2-40B4-BE49-F238E27FC236}">
                <a16:creationId xmlns:a16="http://schemas.microsoft.com/office/drawing/2014/main" id="{7F4C6AFB-6111-4F7F-10B4-F13426E32431}"/>
              </a:ext>
            </a:extLst>
          </p:cNvPr>
          <p:cNvSpPr txBox="1"/>
          <p:nvPr/>
        </p:nvSpPr>
        <p:spPr>
          <a:xfrm>
            <a:off x="214093" y="682335"/>
            <a:ext cx="8715814" cy="672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1300"/>
            </a:pPr>
            <a:r>
              <a:rPr lang="it-IT" sz="1400" dirty="0" err="1">
                <a:solidFill>
                  <a:srgbClr val="0A6FBE"/>
                </a:solidFill>
                <a:sym typeface="Calibri"/>
              </a:rPr>
              <a:t>Euclidean</a:t>
            </a:r>
            <a:r>
              <a:rPr lang="zh-CN" altLang="en-US" sz="1400" dirty="0">
                <a:solidFill>
                  <a:srgbClr val="0A6FBE"/>
                </a:solidFill>
                <a:sym typeface="Calibri"/>
              </a:rPr>
              <a:t> </a:t>
            </a:r>
            <a:r>
              <a:rPr lang="it-IT" sz="1400" dirty="0" err="1">
                <a:solidFill>
                  <a:srgbClr val="0A6FBE"/>
                </a:solidFill>
                <a:sym typeface="Calibri"/>
              </a:rPr>
              <a:t>Normalization</a:t>
            </a:r>
            <a:r>
              <a:rPr lang="it-IT" sz="1400" dirty="0">
                <a:cs typeface="Calibri"/>
                <a:sym typeface="Calibri"/>
              </a:rPr>
              <a:t>: </a:t>
            </a:r>
            <a:r>
              <a:rPr lang="it-IT" sz="1400" dirty="0" err="1">
                <a:cs typeface="Calibri"/>
                <a:sym typeface="Calibri"/>
              </a:rPr>
              <a:t>facilitating</a:t>
            </a:r>
            <a:r>
              <a:rPr lang="it-IT" sz="1400" dirty="0">
                <a:cs typeface="Calibri"/>
                <a:sym typeface="Calibri"/>
              </a:rPr>
              <a:t> network training by </a:t>
            </a:r>
            <a:r>
              <a:rPr lang="it-IT" sz="1400" dirty="0" err="1">
                <a:cs typeface="Calibri"/>
                <a:sym typeface="Calibri"/>
              </a:rPr>
              <a:t>controlling</a:t>
            </a:r>
            <a:r>
              <a:rPr lang="it-IT" sz="1400" dirty="0">
                <a:cs typeface="Calibri"/>
                <a:sym typeface="Calibri"/>
              </a:rPr>
              <a:t> </a:t>
            </a:r>
            <a:r>
              <a:rPr lang="it-IT" sz="1400" dirty="0" err="1">
                <a:cs typeface="Calibri"/>
                <a:sym typeface="Calibri"/>
              </a:rPr>
              <a:t>mean</a:t>
            </a:r>
            <a:r>
              <a:rPr lang="it-IT" sz="1400" dirty="0">
                <a:cs typeface="Calibri"/>
                <a:sym typeface="Calibri"/>
              </a:rPr>
              <a:t> and </a:t>
            </a:r>
            <a:r>
              <a:rPr lang="it-IT" sz="1400" dirty="0" err="1">
                <a:cs typeface="Calibri"/>
                <a:sym typeface="Calibri"/>
              </a:rPr>
              <a:t>variance</a:t>
            </a:r>
            <a:endParaRPr sz="1400" dirty="0">
              <a:cs typeface="Calibri"/>
              <a:sym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76C44F-B903-FEA1-469F-CBC470E86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78436"/>
            <a:ext cx="7772400" cy="20712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79954C-6E32-5F7F-C61B-36D6B0473536}"/>
              </a:ext>
            </a:extLst>
          </p:cNvPr>
          <p:cNvSpPr txBox="1"/>
          <p:nvPr/>
        </p:nvSpPr>
        <p:spPr>
          <a:xfrm>
            <a:off x="0" y="4761141"/>
            <a:ext cx="46592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A Lie group approach to Riemannian batch normalization. ICLR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2024</a:t>
            </a:r>
          </a:p>
        </p:txBody>
      </p:sp>
      <p:sp>
        <p:nvSpPr>
          <p:cNvPr id="17" name="ProgressBarBackground">
            <a:extLst>
              <a:ext uri="{FF2B5EF4-FFF2-40B4-BE49-F238E27FC236}">
                <a16:creationId xmlns:a16="http://schemas.microsoft.com/office/drawing/2014/main" id="{355F72A4-E119-5BF9-C464-F86103B360CD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CDA37D-50B8-3381-DEC6-D006C090A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Lie Structures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63C5F20-0AC9-9E35-824A-EA8D62D799DE}"/>
              </a:ext>
            </a:extLst>
          </p:cNvPr>
          <p:cNvSpPr/>
          <p:nvPr/>
        </p:nvSpPr>
        <p:spPr>
          <a:xfrm>
            <a:off x="533228" y="1352217"/>
            <a:ext cx="1183889" cy="206439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Lie Groups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7FA78B-464C-EB51-BE8E-AD5A2D74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50" y="2569421"/>
            <a:ext cx="5002203" cy="16276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FB5442-BCE4-7060-5F76-641E32D8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766" y="4258148"/>
            <a:ext cx="4404183" cy="679923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452A6DC2-A503-8D09-D518-282A80506699}"/>
              </a:ext>
            </a:extLst>
          </p:cNvPr>
          <p:cNvSpPr/>
          <p:nvPr/>
        </p:nvSpPr>
        <p:spPr>
          <a:xfrm>
            <a:off x="533228" y="3746937"/>
            <a:ext cx="1183888" cy="206439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Examples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BE9CC22-9F35-20D1-2BBE-FF2D64DE2BC9}"/>
              </a:ext>
            </a:extLst>
          </p:cNvPr>
          <p:cNvGrpSpPr/>
          <p:nvPr/>
        </p:nvGrpSpPr>
        <p:grpSpPr>
          <a:xfrm>
            <a:off x="2617851" y="600747"/>
            <a:ext cx="5058017" cy="1905222"/>
            <a:chOff x="2617851" y="600747"/>
            <a:chExt cx="5058017" cy="1905222"/>
          </a:xfrm>
        </p:grpSpPr>
        <p:pic>
          <p:nvPicPr>
            <p:cNvPr id="8" name="Google Shape;176;p4">
              <a:extLst>
                <a:ext uri="{FF2B5EF4-FFF2-40B4-BE49-F238E27FC236}">
                  <a16:creationId xmlns:a16="http://schemas.microsoft.com/office/drawing/2014/main" id="{164F45C6-4539-0EB1-3FAD-5F92A00EA39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17851" y="601122"/>
              <a:ext cx="5058017" cy="1197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CFFBBF7-1D2E-2EC5-D66F-9C51B1932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5756" y="1798556"/>
              <a:ext cx="5002204" cy="70741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3FA8523-9F1E-EED0-CB4F-1C8F69378147}"/>
                </a:ext>
              </a:extLst>
            </p:cNvPr>
            <p:cNvSpPr/>
            <p:nvPr/>
          </p:nvSpPr>
          <p:spPr>
            <a:xfrm>
              <a:off x="2617851" y="600747"/>
              <a:ext cx="5030109" cy="1899465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2" name="ProgressBarBackground">
            <a:extLst>
              <a:ext uri="{FF2B5EF4-FFF2-40B4-BE49-F238E27FC236}">
                <a16:creationId xmlns:a16="http://schemas.microsoft.com/office/drawing/2014/main" id="{A5F96308-1346-B9DA-081D-E9CB08EE4CBF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82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CDA37D-50B8-3381-DEC6-D006C090A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Construction</a:t>
            </a:r>
          </a:p>
        </p:txBody>
      </p:sp>
      <p:pic>
        <p:nvPicPr>
          <p:cNvPr id="18" name="Google Shape;191;p6">
            <a:extLst>
              <a:ext uri="{FF2B5EF4-FFF2-40B4-BE49-F238E27FC236}">
                <a16:creationId xmlns:a16="http://schemas.microsoft.com/office/drawing/2014/main" id="{B16D0780-E962-CE33-5969-1109ABDF3ED2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872311" y="684735"/>
            <a:ext cx="3129065" cy="688735"/>
          </a:xfrm>
          <a:prstGeom prst="rect">
            <a:avLst/>
          </a:prstGeom>
        </p:spPr>
      </p:pic>
      <p:sp>
        <p:nvSpPr>
          <p:cNvPr id="20" name="Google Shape;193;p6">
            <a:extLst>
              <a:ext uri="{FF2B5EF4-FFF2-40B4-BE49-F238E27FC236}">
                <a16:creationId xmlns:a16="http://schemas.microsoft.com/office/drawing/2014/main" id="{F03711CF-F1C4-6C1F-0FDB-BA8A3CC2B291}"/>
              </a:ext>
            </a:extLst>
          </p:cNvPr>
          <p:cNvSpPr txBox="1"/>
          <p:nvPr/>
        </p:nvSpPr>
        <p:spPr>
          <a:xfrm>
            <a:off x="6159095" y="640368"/>
            <a:ext cx="2627993" cy="7386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t-IT" sz="1400" b="0" i="0" u="none" strike="noStrike" cap="none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Gaussian</a:t>
            </a:r>
            <a:r>
              <a:rPr lang="it-IT" sz="1400" b="0" i="0" u="none" strike="noStrike" cap="none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400" b="0" i="0" u="none" strike="noStrike" cap="none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t-IT" sz="1400" b="0" i="0" u="none" strike="noStrike" cap="none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Mean</a:t>
            </a:r>
            <a:r>
              <a:rPr lang="it-IT" sz="1400" b="0" i="0" u="none" strike="noStrike" cap="none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and </a:t>
            </a:r>
            <a:r>
              <a:rPr lang="it-IT" sz="1400" b="0" i="0" u="none" strike="noStrike" cap="none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variance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t-IT" sz="1400" b="0" i="0" u="none" strike="noStrike" cap="none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Centering</a:t>
            </a:r>
            <a:r>
              <a:rPr lang="it-IT" sz="1400" b="0" i="0" u="none" strike="noStrike" cap="none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</a:t>
            </a:r>
            <a:r>
              <a:rPr lang="it-IT" sz="1400" b="0" i="0" u="none" strike="noStrike" cap="none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biasing</a:t>
            </a:r>
            <a:r>
              <a:rPr lang="it-IT" sz="1400" b="0" i="0" u="none" strike="noStrike" cap="none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scaling</a:t>
            </a:r>
            <a:endParaRPr sz="1400" b="0" i="0" u="none" strike="noStrike" cap="none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2FAC9460-4AA2-ED8F-13FA-04C43BE3A827}"/>
              </a:ext>
            </a:extLst>
          </p:cNvPr>
          <p:cNvSpPr/>
          <p:nvPr/>
        </p:nvSpPr>
        <p:spPr>
          <a:xfrm>
            <a:off x="1015781" y="878401"/>
            <a:ext cx="1307802" cy="262555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Euclidean BN</a:t>
            </a: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C15D4FF4-AD2D-34A7-C6AD-0CDB46A482B8}"/>
              </a:ext>
            </a:extLst>
          </p:cNvPr>
          <p:cNvSpPr/>
          <p:nvPr/>
        </p:nvSpPr>
        <p:spPr>
          <a:xfrm rot="5400000">
            <a:off x="4221608" y="1682448"/>
            <a:ext cx="688735" cy="300147"/>
          </a:xfrm>
          <a:prstGeom prst="right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06810321-1BEA-8BF5-E0BA-6C64B7C951F9}"/>
              </a:ext>
            </a:extLst>
          </p:cNvPr>
          <p:cNvSpPr/>
          <p:nvPr/>
        </p:nvSpPr>
        <p:spPr>
          <a:xfrm>
            <a:off x="1015781" y="2985428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400" dirty="0">
                <a:sym typeface="Calibri"/>
              </a:rPr>
              <a:t>LieBN</a:t>
            </a:r>
          </a:p>
        </p:txBody>
      </p:sp>
      <p:sp>
        <p:nvSpPr>
          <p:cNvPr id="14" name="ProgressBarBackground">
            <a:extLst>
              <a:ext uri="{FF2B5EF4-FFF2-40B4-BE49-F238E27FC236}">
                <a16:creationId xmlns:a16="http://schemas.microsoft.com/office/drawing/2014/main" id="{A5E8DE8B-5E6D-A6AF-4DFA-37E9AA1F289F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1ABF34A-8616-4590-671E-48C9670DC328}"/>
              </a:ext>
            </a:extLst>
          </p:cNvPr>
          <p:cNvSpPr/>
          <p:nvPr/>
        </p:nvSpPr>
        <p:spPr>
          <a:xfrm>
            <a:off x="1015781" y="4292661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ym typeface="Calibri"/>
              </a:rPr>
              <a:t>Question</a:t>
            </a:r>
            <a:endParaRPr lang="it-IT" altLang="zh-CN" sz="1400" dirty="0">
              <a:sym typeface="Calibri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BE343D-9060-54DB-225C-FE4C6601C894}"/>
              </a:ext>
            </a:extLst>
          </p:cNvPr>
          <p:cNvSpPr txBox="1"/>
          <p:nvPr/>
        </p:nvSpPr>
        <p:spPr>
          <a:xfrm>
            <a:off x="2872311" y="4277231"/>
            <a:ext cx="465925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Can they normalize sample statistics?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9274B7B-17F9-E5BA-F043-632B0F5FA583}"/>
              </a:ext>
            </a:extLst>
          </p:cNvPr>
          <p:cNvGrpSpPr/>
          <p:nvPr/>
        </p:nvGrpSpPr>
        <p:grpSpPr>
          <a:xfrm>
            <a:off x="2872311" y="2417554"/>
            <a:ext cx="4951811" cy="1587760"/>
            <a:chOff x="2872311" y="2417554"/>
            <a:chExt cx="4951811" cy="1587760"/>
          </a:xfrm>
        </p:grpSpPr>
        <p:pic>
          <p:nvPicPr>
            <p:cNvPr id="15" name="Google Shape;187;p6">
              <a:extLst>
                <a:ext uri="{FF2B5EF4-FFF2-40B4-BE49-F238E27FC236}">
                  <a16:creationId xmlns:a16="http://schemas.microsoft.com/office/drawing/2014/main" id="{4C181E73-F71C-2FB1-11BF-A0A84F69DD6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72312" y="2860491"/>
              <a:ext cx="4951810" cy="1144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90;p6">
              <a:extLst>
                <a:ext uri="{FF2B5EF4-FFF2-40B4-BE49-F238E27FC236}">
                  <a16:creationId xmlns:a16="http://schemas.microsoft.com/office/drawing/2014/main" id="{ED664D2E-DC7E-9504-FC2B-564A972521B1}"/>
                </a:ext>
              </a:extLst>
            </p:cNvPr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5196128" y="2417554"/>
              <a:ext cx="2627994" cy="451346"/>
            </a:xfrm>
            <a:prstGeom prst="rect">
              <a:avLst/>
            </a:prstGeom>
          </p:spPr>
        </p:pic>
        <p:sp>
          <p:nvSpPr>
            <p:cNvPr id="19" name="Google Shape;192;p6">
              <a:extLst>
                <a:ext uri="{FF2B5EF4-FFF2-40B4-BE49-F238E27FC236}">
                  <a16:creationId xmlns:a16="http://schemas.microsoft.com/office/drawing/2014/main" id="{10A10B68-311A-8A8D-A24B-7D41834319D8}"/>
                </a:ext>
              </a:extLst>
            </p:cNvPr>
            <p:cNvSpPr txBox="1"/>
            <p:nvPr/>
          </p:nvSpPr>
          <p:spPr>
            <a:xfrm>
              <a:off x="2872312" y="2475188"/>
              <a:ext cx="2182357" cy="307736"/>
            </a:xfrm>
            <a:prstGeom prst="rect">
              <a:avLst/>
            </a:prstGeom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400" dirty="0" err="1">
                  <a:solidFill>
                    <a:srgbClr val="0A6FBE"/>
                  </a:solidFill>
                  <a:sym typeface="Calibri"/>
                </a:rPr>
                <a:t>Gaussian</a:t>
              </a:r>
              <a:r>
                <a:rPr lang="it-IT" sz="1400" b="0" i="0" u="none" strike="noStrike" cap="none" dirty="0">
                  <a:ea typeface="Calibri"/>
                  <a:cs typeface="Times New Roman" panose="02020603050405020304" pitchFamily="18" charset="0"/>
                  <a:sym typeface="Calibri"/>
                </a:rPr>
                <a:t> on </a:t>
              </a:r>
              <a:r>
                <a:rPr lang="it-IT" sz="1400" b="0" i="0" u="none" strike="noStrike" cap="none" dirty="0" err="1">
                  <a:ea typeface="Calibri"/>
                  <a:cs typeface="Times New Roman" panose="02020603050405020304" pitchFamily="18" charset="0"/>
                  <a:sym typeface="Calibri"/>
                </a:rPr>
                <a:t>manifolds</a:t>
              </a:r>
              <a:r>
                <a:rPr lang="it-IT" sz="1400" b="0" i="0" u="none" strike="noStrike" cap="none" dirty="0">
                  <a:ea typeface="Calibri"/>
                  <a:cs typeface="Times New Roman" panose="02020603050405020304" pitchFamily="18" charset="0"/>
                  <a:sym typeface="Calibri"/>
                </a:rPr>
                <a:t>:</a:t>
              </a:r>
              <a:endParaRPr sz="1400" b="0" i="0" u="none" strike="noStrike" cap="none" dirty="0"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F383901-6D49-E3CB-38D8-DEE75CC60633}"/>
                </a:ext>
              </a:extLst>
            </p:cNvPr>
            <p:cNvSpPr/>
            <p:nvPr/>
          </p:nvSpPr>
          <p:spPr>
            <a:xfrm>
              <a:off x="2872311" y="2417554"/>
              <a:ext cx="4951811" cy="158776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73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5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15</a:t>
            </a:fld>
            <a:endParaRPr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A38662-9CCD-E9C5-22E1-D038BF7FA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Properties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A09245-5581-CF3A-8D82-EEE8871D81DE}"/>
              </a:ext>
            </a:extLst>
          </p:cNvPr>
          <p:cNvGrpSpPr/>
          <p:nvPr/>
        </p:nvGrpSpPr>
        <p:grpSpPr>
          <a:xfrm>
            <a:off x="2063014" y="1150651"/>
            <a:ext cx="6468627" cy="2590773"/>
            <a:chOff x="1431563" y="1276363"/>
            <a:chExt cx="6468627" cy="2590773"/>
          </a:xfrm>
        </p:grpSpPr>
        <p:pic>
          <p:nvPicPr>
            <p:cNvPr id="200" name="Google Shape;200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1563" y="1276364"/>
              <a:ext cx="6468627" cy="2590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FA90B12-FB52-2E09-458C-D775066E1D83}"/>
                </a:ext>
              </a:extLst>
            </p:cNvPr>
            <p:cNvSpPr/>
            <p:nvPr/>
          </p:nvSpPr>
          <p:spPr>
            <a:xfrm>
              <a:off x="1431563" y="1276363"/>
              <a:ext cx="6468627" cy="2590771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3" name="ProgressBarBackground">
            <a:extLst>
              <a:ext uri="{FF2B5EF4-FFF2-40B4-BE49-F238E27FC236}">
                <a16:creationId xmlns:a16="http://schemas.microsoft.com/office/drawing/2014/main" id="{0D3E99E6-5B3F-1AA4-1760-424DD425435C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0371490-B3DF-A17A-2162-E56C46FF4134}"/>
              </a:ext>
            </a:extLst>
          </p:cNvPr>
          <p:cNvSpPr/>
          <p:nvPr/>
        </p:nvSpPr>
        <p:spPr>
          <a:xfrm>
            <a:off x="436428" y="2320327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ym typeface="Calibri"/>
              </a:rPr>
              <a:t>Yes</a:t>
            </a:r>
            <a:endParaRPr lang="it-IT" altLang="zh-CN" sz="1400" dirty="0"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5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BA2364-CD1E-4083-A07C-5BA715FF98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Algorithm</a:t>
            </a:r>
          </a:p>
        </p:txBody>
      </p:sp>
      <p:sp>
        <p:nvSpPr>
          <p:cNvPr id="212" name="Google Shape;212;p8"/>
          <p:cNvSpPr txBox="1"/>
          <p:nvPr/>
        </p:nvSpPr>
        <p:spPr>
          <a:xfrm>
            <a:off x="811443" y="3811514"/>
            <a:ext cx="71427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sz="1400" dirty="0">
                <a:sym typeface="Calibri"/>
              </a:rPr>
              <a:t>A </a:t>
            </a:r>
            <a:r>
              <a:rPr lang="it-IT" sz="1400" dirty="0" err="1">
                <a:sym typeface="Calibri"/>
              </a:rPr>
              <a:t>natural</a:t>
            </a:r>
            <a:r>
              <a:rPr lang="it-IT" sz="1400" dirty="0">
                <a:sym typeface="Calibri"/>
              </a:rPr>
              <a:t> extension of the </a:t>
            </a:r>
            <a:r>
              <a:rPr lang="it-IT" sz="1400" dirty="0" err="1">
                <a:sym typeface="Calibri"/>
              </a:rPr>
              <a:t>Euclidean</a:t>
            </a:r>
            <a:r>
              <a:rPr lang="it-IT" sz="1400" dirty="0">
                <a:sym typeface="Calibri"/>
              </a:rPr>
              <a:t> BN:</a:t>
            </a:r>
            <a:endParaRPr sz="1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835061-C552-6C2F-F6F9-AE964068C555}"/>
              </a:ext>
            </a:extLst>
          </p:cNvPr>
          <p:cNvGrpSpPr/>
          <p:nvPr/>
        </p:nvGrpSpPr>
        <p:grpSpPr>
          <a:xfrm>
            <a:off x="811443" y="4260668"/>
            <a:ext cx="7772400" cy="566000"/>
            <a:chOff x="811443" y="4260668"/>
            <a:chExt cx="7772400" cy="566000"/>
          </a:xfrm>
        </p:grpSpPr>
        <p:pic>
          <p:nvPicPr>
            <p:cNvPr id="211" name="Google Shape;21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1443" y="4260668"/>
              <a:ext cx="7772400" cy="56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552085D-24F8-97A2-0ED3-0F424C7D872F}"/>
                </a:ext>
              </a:extLst>
            </p:cNvPr>
            <p:cNvSpPr/>
            <p:nvPr/>
          </p:nvSpPr>
          <p:spPr>
            <a:xfrm>
              <a:off x="811443" y="4260668"/>
              <a:ext cx="7772400" cy="516047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10" name="Google Shape;21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9269" y="661916"/>
            <a:ext cx="5085461" cy="28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rogressBarBackground">
            <a:extLst>
              <a:ext uri="{FF2B5EF4-FFF2-40B4-BE49-F238E27FC236}">
                <a16:creationId xmlns:a16="http://schemas.microsoft.com/office/drawing/2014/main" id="{54B12BA2-4C1D-C009-3DE5-3B50AA9B8807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0923F6-A3D6-7EA3-D3D2-5A4A9ED7C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pic>
        <p:nvPicPr>
          <p:cNvPr id="6" name="Google Shape;219;p9">
            <a:extLst>
              <a:ext uri="{FF2B5EF4-FFF2-40B4-BE49-F238E27FC236}">
                <a16:creationId xmlns:a16="http://schemas.microsoft.com/office/drawing/2014/main" id="{90C93573-7DC2-FBFE-6B57-A53D45B0FF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2885" y="656249"/>
            <a:ext cx="5449754" cy="209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0;p9">
            <a:extLst>
              <a:ext uri="{FF2B5EF4-FFF2-40B4-BE49-F238E27FC236}">
                <a16:creationId xmlns:a16="http://schemas.microsoft.com/office/drawing/2014/main" id="{15BF58CA-C8F6-B61E-3B8F-BB10F4D89C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9536" y="2844118"/>
            <a:ext cx="4968123" cy="127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30;p10">
            <a:extLst>
              <a:ext uri="{FF2B5EF4-FFF2-40B4-BE49-F238E27FC236}">
                <a16:creationId xmlns:a16="http://schemas.microsoft.com/office/drawing/2014/main" id="{CFC1D74E-B31F-32D8-DC62-513A5A88A0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1986" y="4218319"/>
            <a:ext cx="2911551" cy="9252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D8C0BD9A-79A3-3BD1-B903-2C06E750EA5C}"/>
              </a:ext>
            </a:extLst>
          </p:cNvPr>
          <p:cNvSpPr/>
          <p:nvPr/>
        </p:nvSpPr>
        <p:spPr>
          <a:xfrm>
            <a:off x="1002867" y="1160023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Radar</a:t>
            </a:r>
            <a:endParaRPr lang="it-IT" altLang="zh-CN" sz="1400" dirty="0">
              <a:sym typeface="Calibri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B1B23CA-E211-5256-E3E5-11BC9568C8AE}"/>
              </a:ext>
            </a:extLst>
          </p:cNvPr>
          <p:cNvSpPr/>
          <p:nvPr/>
        </p:nvSpPr>
        <p:spPr>
          <a:xfrm>
            <a:off x="1002867" y="2106656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Skeleton</a:t>
            </a:r>
            <a:endParaRPr lang="it-IT" altLang="zh-CN" sz="1400" dirty="0">
              <a:sym typeface="Calibri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02A22AC-BA0E-9CBF-28EC-A32DFE66DB84}"/>
              </a:ext>
            </a:extLst>
          </p:cNvPr>
          <p:cNvSpPr/>
          <p:nvPr/>
        </p:nvSpPr>
        <p:spPr>
          <a:xfrm>
            <a:off x="1026279" y="3354486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EEG</a:t>
            </a:r>
            <a:endParaRPr lang="it-IT" altLang="zh-CN" sz="1400" dirty="0">
              <a:sym typeface="Calibri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1D659FD9-E0FD-68A3-E63D-14F8418927A9}"/>
              </a:ext>
            </a:extLst>
          </p:cNvPr>
          <p:cNvSpPr/>
          <p:nvPr/>
        </p:nvSpPr>
        <p:spPr>
          <a:xfrm>
            <a:off x="1002867" y="4544038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SO(3)</a:t>
            </a:r>
            <a:endParaRPr lang="it-IT" altLang="zh-CN" sz="1400" dirty="0">
              <a:sym typeface="Calibri"/>
            </a:endParaRPr>
          </a:p>
        </p:txBody>
      </p:sp>
      <p:sp>
        <p:nvSpPr>
          <p:cNvPr id="19" name="ProgressBarBackground">
            <a:extLst>
              <a:ext uri="{FF2B5EF4-FFF2-40B4-BE49-F238E27FC236}">
                <a16:creationId xmlns:a16="http://schemas.microsoft.com/office/drawing/2014/main" id="{9FAA3354-8B2F-8F43-1F3E-225F5FF908D1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8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0923F6-A3D6-7EA3-D3D2-5A4A9ED7C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LieBN: from left-invariance to right-invariance</a:t>
            </a:r>
          </a:p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993298-1B0E-38DD-64FF-B5CB00A70644}"/>
              </a:ext>
            </a:extLst>
          </p:cNvPr>
          <p:cNvSpPr txBox="1"/>
          <p:nvPr/>
        </p:nvSpPr>
        <p:spPr>
          <a:xfrm>
            <a:off x="3756272" y="4967118"/>
            <a:ext cx="46592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LieBN: Batch Normalization over Lie Groups. under review</a:t>
            </a:r>
          </a:p>
        </p:txBody>
      </p:sp>
      <p:sp>
        <p:nvSpPr>
          <p:cNvPr id="15" name="ProgressBarBackground">
            <a:extLst>
              <a:ext uri="{FF2B5EF4-FFF2-40B4-BE49-F238E27FC236}">
                <a16:creationId xmlns:a16="http://schemas.microsoft.com/office/drawing/2014/main" id="{2EA8499E-0388-F9A7-EA8C-610DA5FF1B78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3B4128-FD65-200A-C294-20769274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79" y="2073352"/>
            <a:ext cx="4350772" cy="1123065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1EB9EECD-45D2-D256-E795-D7320EDF0456}"/>
              </a:ext>
            </a:extLst>
          </p:cNvPr>
          <p:cNvSpPr/>
          <p:nvPr/>
        </p:nvSpPr>
        <p:spPr>
          <a:xfrm>
            <a:off x="3676370" y="2517700"/>
            <a:ext cx="588470" cy="215444"/>
          </a:xfrm>
          <a:prstGeom prst="right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53FB2D-D30F-84CE-251A-97AC5B1F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37" y="2305306"/>
            <a:ext cx="2896595" cy="701417"/>
          </a:xfrm>
          <a:prstGeom prst="rect">
            <a:avLst/>
          </a:prstGeom>
        </p:spPr>
      </p:pic>
      <p:pic>
        <p:nvPicPr>
          <p:cNvPr id="19" name="图片 18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boxed{&#10;g_y^{\mathrm{R}}\left(V_1, V_2\right)= g_{\mathrm{R}_x(y)}^{\mathrm{R}}\left(\mathrm{R}_{x *, y}\left(V_1\right), \mathrm{R}_{x *, y}\left(V_2\right)\right), \text{ with } \mathrm{R}_x(y)=y \odot x}$&#10;&#10;\end{document}" title="IguanaTex Picture Display">
            <a:extLst>
              <a:ext uri="{FF2B5EF4-FFF2-40B4-BE49-F238E27FC236}">
                <a16:creationId xmlns:a16="http://schemas.microsoft.com/office/drawing/2014/main" id="{03A9E680-2F19-5636-ACC9-A4C3FD125E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80" y="1317625"/>
            <a:ext cx="583184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0923F6-A3D6-7EA3-D3D2-5A4A9ED7C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LieBN: from left-invariance to right-invariance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68E9F1-A74A-6C8F-3E8B-51093D5C8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546" y="550439"/>
            <a:ext cx="2491257" cy="273706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28860D3-1276-B839-1D0B-EDD3F5CA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8" y="3685596"/>
            <a:ext cx="7287279" cy="88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BD1F2B9-C2F2-4FDB-6D7D-5697D978F490}"/>
              </a:ext>
            </a:extLst>
          </p:cNvPr>
          <p:cNvSpPr txBox="1"/>
          <p:nvPr/>
        </p:nvSpPr>
        <p:spPr>
          <a:xfrm>
            <a:off x="5730704" y="3253006"/>
            <a:ext cx="2547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zh-CN" sz="1200" dirty="0">
                <a:cs typeface="Times New Roman" panose="02020603050405020304" pitchFamily="18" charset="0"/>
                <a:sym typeface="Calibri"/>
              </a:rPr>
              <a:t>Demo of the </a:t>
            </a:r>
            <a:r>
              <a:rPr lang="it-IT" altLang="zh-CN" sz="1200" dirty="0" err="1">
                <a:cs typeface="Times New Roman" panose="02020603050405020304" pitchFamily="18" charset="0"/>
                <a:sym typeface="Calibri"/>
              </a:rPr>
              <a:t>released</a:t>
            </a:r>
            <a:r>
              <a:rPr lang="it-IT" altLang="zh-CN" sz="12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altLang="zh-CN" sz="1200" dirty="0">
                <a:solidFill>
                  <a:srgbClr val="0A6FBE"/>
                </a:solidFill>
                <a:sym typeface="Calibri"/>
              </a:rPr>
              <a:t>toolbox</a:t>
            </a:r>
            <a:endParaRPr lang="en-US" sz="1200" dirty="0">
              <a:solidFill>
                <a:srgbClr val="0A6FBE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5B72954-BBD7-9FF4-C28D-917B57144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58" y="607343"/>
            <a:ext cx="3096716" cy="262500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A38AAC0-4A1F-1C33-25E5-072AEBF08028}"/>
              </a:ext>
            </a:extLst>
          </p:cNvPr>
          <p:cNvSpPr txBox="1"/>
          <p:nvPr/>
        </p:nvSpPr>
        <p:spPr>
          <a:xfrm>
            <a:off x="928358" y="3253005"/>
            <a:ext cx="3096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zh-CN" sz="1200" dirty="0">
                <a:cs typeface="Times New Roman" panose="02020603050405020304" pitchFamily="18" charset="0"/>
                <a:sym typeface="Calibri"/>
              </a:rPr>
              <a:t>First non-</a:t>
            </a:r>
            <a:r>
              <a:rPr lang="it-IT" altLang="zh-CN" sz="1200" dirty="0" err="1">
                <a:cs typeface="Times New Roman" panose="02020603050405020304" pitchFamily="18" charset="0"/>
                <a:sym typeface="Calibri"/>
              </a:rPr>
              <a:t>trivial</a:t>
            </a:r>
            <a:r>
              <a:rPr lang="it-IT" altLang="zh-CN" sz="12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altLang="zh-CN" sz="1200" dirty="0">
                <a:solidFill>
                  <a:srgbClr val="0A6FBE"/>
                </a:solidFill>
                <a:sym typeface="Calibri"/>
              </a:rPr>
              <a:t>right-invariant</a:t>
            </a:r>
            <a:r>
              <a:rPr lang="it-IT" altLang="zh-CN" sz="1200" dirty="0">
                <a:cs typeface="Times New Roman" panose="02020603050405020304" pitchFamily="18" charset="0"/>
                <a:sym typeface="Calibri"/>
              </a:rPr>
              <a:t> SPD </a:t>
            </a:r>
            <a:r>
              <a:rPr lang="it-IT" altLang="zh-CN" sz="1200" dirty="0" err="1">
                <a:cs typeface="Times New Roman" panose="02020603050405020304" pitchFamily="18" charset="0"/>
                <a:sym typeface="Calibri"/>
              </a:rPr>
              <a:t>metric</a:t>
            </a:r>
            <a:endParaRPr lang="en-US" sz="1200" dirty="0"/>
          </a:p>
        </p:txBody>
      </p:sp>
      <p:sp>
        <p:nvSpPr>
          <p:cNvPr id="15" name="ProgressBarBackground">
            <a:extLst>
              <a:ext uri="{FF2B5EF4-FFF2-40B4-BE49-F238E27FC236}">
                <a16:creationId xmlns:a16="http://schemas.microsoft.com/office/drawing/2014/main" id="{2EA8499E-0388-F9A7-EA8C-610DA5FF1B78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5D5891-51AF-AABE-3A70-B54B3BBB2312}"/>
              </a:ext>
            </a:extLst>
          </p:cNvPr>
          <p:cNvSpPr txBox="1"/>
          <p:nvPr/>
        </p:nvSpPr>
        <p:spPr>
          <a:xfrm>
            <a:off x="928358" y="4571203"/>
            <a:ext cx="7287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zh-CN" sz="1200" dirty="0">
                <a:solidFill>
                  <a:srgbClr val="0A6FBE"/>
                </a:solidFill>
                <a:sym typeface="Calibri"/>
              </a:rPr>
              <a:t>Nine</a:t>
            </a:r>
            <a:r>
              <a:rPr lang="it-IT" altLang="zh-CN" sz="12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altLang="zh-CN" sz="1200" dirty="0" err="1">
                <a:cs typeface="Times New Roman" panose="02020603050405020304" pitchFamily="18" charset="0"/>
                <a:sym typeface="Calibri"/>
              </a:rPr>
              <a:t>implementations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758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47DA6F-AEE3-BFFC-0C91-B39B13C17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endParaRPr 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CD286FE-35CD-9197-7414-B422BD9F3BD8}"/>
              </a:ext>
            </a:extLst>
          </p:cNvPr>
          <p:cNvCxnSpPr>
            <a:cxnSpLocks/>
          </p:cNvCxnSpPr>
          <p:nvPr/>
        </p:nvCxnSpPr>
        <p:spPr>
          <a:xfrm>
            <a:off x="793573" y="2581192"/>
            <a:ext cx="8298787" cy="0"/>
          </a:xfrm>
          <a:prstGeom prst="straightConnector1">
            <a:avLst/>
          </a:prstGeom>
          <a:ln w="38100">
            <a:solidFill>
              <a:srgbClr val="80221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41715DF3-7BE4-6271-6EE2-2D08F4487FB8}"/>
              </a:ext>
            </a:extLst>
          </p:cNvPr>
          <p:cNvSpPr txBox="1"/>
          <p:nvPr/>
        </p:nvSpPr>
        <p:spPr>
          <a:xfrm>
            <a:off x="515975" y="3933868"/>
            <a:ext cx="7936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Riemannian local mechanism for SPD neural networks. AAAI 2023</a:t>
            </a:r>
          </a:p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A Lie group approach to Riemannian batch normalization. ICLR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2024</a:t>
            </a:r>
          </a:p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[3]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Riemannian multinomial logistics regression for SPD neural networks.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CVPR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2024</a:t>
            </a:r>
          </a:p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[4] Wang R, Hu C,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b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†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A Grassmannian manifold self-attention network for signal classification. IJCAI 2024</a:t>
            </a:r>
          </a:p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[5]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Adaptive Log-Euclidean metrics for SPD matrix learning. IEEE TIP 2024.</a:t>
            </a:r>
          </a:p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[6]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RMLR: Extending Multinomial Logistic Regression into General Geometries. NeurIPS 2024</a:t>
            </a:r>
          </a:p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[7]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Gyrogroup Batch Normalization. ICLR 2025</a:t>
            </a:r>
          </a:p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[8]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Understanding matrix function normalizations in covariance pooling through the lens of Riemannian geometry. ICLR 2025</a:t>
            </a:r>
          </a:p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[9] Wang, R, </a:t>
            </a:r>
            <a:r>
              <a:rPr lang="en-US" altLang="zh-CN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S,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Chen, Z</a:t>
            </a:r>
            <a:r>
              <a:rPr lang="en-US" altLang="zh-CN" sz="800" b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†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Learning to Normalize on the SPD Manifold under Bures-Wasserstein Geometry. CVPR 2025.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E79617B-8E3D-EA98-5152-7D305AEDDE62}"/>
              </a:ext>
            </a:extLst>
          </p:cNvPr>
          <p:cNvGrpSpPr/>
          <p:nvPr/>
        </p:nvGrpSpPr>
        <p:grpSpPr>
          <a:xfrm>
            <a:off x="5834142" y="1524585"/>
            <a:ext cx="3400255" cy="2083352"/>
            <a:chOff x="5834142" y="1524585"/>
            <a:chExt cx="3400255" cy="208335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40E004C-7B64-67B1-7DFD-70D9B0B43590}"/>
                </a:ext>
              </a:extLst>
            </p:cNvPr>
            <p:cNvGrpSpPr/>
            <p:nvPr/>
          </p:nvGrpSpPr>
          <p:grpSpPr>
            <a:xfrm>
              <a:off x="6782800" y="1524585"/>
              <a:ext cx="1488981" cy="1361541"/>
              <a:chOff x="6354481" y="1524585"/>
              <a:chExt cx="1488981" cy="1361541"/>
            </a:xfrm>
          </p:grpSpPr>
          <p:cxnSp>
            <p:nvCxnSpPr>
              <p:cNvPr id="107" name="直线连接符 106">
                <a:extLst>
                  <a:ext uri="{FF2B5EF4-FFF2-40B4-BE49-F238E27FC236}">
                    <a16:creationId xmlns:a16="http://schemas.microsoft.com/office/drawing/2014/main" id="{CE40EDA3-2E1A-6DBC-8C8A-ACCF966CA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5463" y="2052488"/>
                <a:ext cx="0" cy="501102"/>
              </a:xfrm>
              <a:prstGeom prst="line">
                <a:avLst/>
              </a:prstGeom>
              <a:ln w="38100" cap="rnd">
                <a:solidFill>
                  <a:srgbClr val="80221B"/>
                </a:solidFill>
                <a:round/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209A153F-FCD3-979C-F827-C526B08F8C2D}"/>
                  </a:ext>
                </a:extLst>
              </p:cNvPr>
              <p:cNvSpPr txBox="1"/>
              <p:nvPr/>
            </p:nvSpPr>
            <p:spPr>
              <a:xfrm>
                <a:off x="6420244" y="1758471"/>
                <a:ext cx="13574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400" b="1" dirty="0">
                    <a:solidFill>
                      <a:srgbClr val="80221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  <a:sym typeface="Calibri"/>
                  </a:rPr>
                  <a:t>GCP as MLR</a:t>
                </a: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8F997EBC-E40A-34AF-129E-52305D007442}"/>
                  </a:ext>
                </a:extLst>
              </p:cNvPr>
              <p:cNvSpPr txBox="1"/>
              <p:nvPr/>
            </p:nvSpPr>
            <p:spPr>
              <a:xfrm>
                <a:off x="6743516" y="2609127"/>
                <a:ext cx="80389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latin typeface="+mj-ea"/>
                    <a:ea typeface="+mj-ea"/>
                  </a:rPr>
                  <a:t>ICLR</a:t>
                </a:r>
                <a:r>
                  <a:rPr lang="zh-CN" altLang="en-US" sz="1200" i="1" dirty="0">
                    <a:latin typeface="+mj-ea"/>
                    <a:ea typeface="+mj-ea"/>
                  </a:rPr>
                  <a:t> </a:t>
                </a:r>
                <a:r>
                  <a:rPr lang="en-US" altLang="zh-CN" sz="1200" i="1" dirty="0">
                    <a:latin typeface="+mj-ea"/>
                    <a:ea typeface="+mj-ea"/>
                  </a:rPr>
                  <a:t>25</a:t>
                </a:r>
                <a:endParaRPr lang="en-US" sz="1200" i="1" dirty="0">
                  <a:latin typeface="+mj-ea"/>
                  <a:ea typeface="+mj-ea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03A10008-949B-81FC-76F4-31677943E857}"/>
                  </a:ext>
                </a:extLst>
              </p:cNvPr>
              <p:cNvSpPr/>
              <p:nvPr/>
            </p:nvSpPr>
            <p:spPr>
              <a:xfrm>
                <a:off x="7206819" y="2387359"/>
                <a:ext cx="159842" cy="15984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黑体" panose="02010609060101010101" pitchFamily="49" charset="-122"/>
                    <a:cs typeface="+mn-cs"/>
                  </a:rPr>
                  <a:t>C</a:t>
                </a:r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E7A72BE9-7BD5-CCF3-1A9D-75584C5D4C16}"/>
                  </a:ext>
                </a:extLst>
              </p:cNvPr>
              <p:cNvSpPr txBox="1"/>
              <p:nvPr/>
            </p:nvSpPr>
            <p:spPr>
              <a:xfrm>
                <a:off x="6354481" y="1524585"/>
                <a:ext cx="148898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Interpreting</a:t>
                </a:r>
                <a:r>
                  <a:rPr lang="zh-CN" alt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GCP [8] </a:t>
                </a:r>
                <a:endParaRPr lang="en-US" sz="1100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18644AA-E85F-F489-B411-58BF00FABCE6}"/>
                </a:ext>
              </a:extLst>
            </p:cNvPr>
            <p:cNvGrpSpPr/>
            <p:nvPr/>
          </p:nvGrpSpPr>
          <p:grpSpPr>
            <a:xfrm>
              <a:off x="5834142" y="2301568"/>
              <a:ext cx="1488981" cy="1306369"/>
              <a:chOff x="5395085" y="2301568"/>
              <a:chExt cx="1488981" cy="1306369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004D2F9A-FAC1-1EE4-8C0B-994B68492A1D}"/>
                  </a:ext>
                </a:extLst>
              </p:cNvPr>
              <p:cNvGrpSpPr/>
              <p:nvPr/>
            </p:nvGrpSpPr>
            <p:grpSpPr>
              <a:xfrm>
                <a:off x="5543522" y="2301568"/>
                <a:ext cx="1178579" cy="1122691"/>
                <a:chOff x="5543522" y="2301568"/>
                <a:chExt cx="1178579" cy="1122691"/>
              </a:xfrm>
            </p:grpSpPr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C9D3BBF-4A8C-81BC-B1F2-E529D19F524C}"/>
                    </a:ext>
                  </a:extLst>
                </p:cNvPr>
                <p:cNvSpPr txBox="1"/>
                <p:nvPr/>
              </p:nvSpPr>
              <p:spPr>
                <a:xfrm>
                  <a:off x="5730864" y="2301568"/>
                  <a:ext cx="80389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i="1" dirty="0">
                      <a:latin typeface="+mj-ea"/>
                      <a:ea typeface="+mj-ea"/>
                    </a:rPr>
                    <a:t>ICLR</a:t>
                  </a:r>
                  <a:r>
                    <a:rPr lang="zh-CN" altLang="en-US" sz="1200" i="1" dirty="0">
                      <a:latin typeface="+mj-ea"/>
                      <a:ea typeface="+mj-ea"/>
                    </a:rPr>
                    <a:t> </a:t>
                  </a:r>
                  <a:r>
                    <a:rPr lang="en-US" altLang="zh-CN" sz="1200" i="1" dirty="0">
                      <a:latin typeface="+mj-ea"/>
                      <a:ea typeface="+mj-ea"/>
                    </a:rPr>
                    <a:t>25</a:t>
                  </a:r>
                  <a:endParaRPr lang="en-US" sz="1200" i="1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D3087AEA-461D-47E4-BC82-4DA962DAF7E7}"/>
                    </a:ext>
                  </a:extLst>
                </p:cNvPr>
                <p:cNvSpPr txBox="1"/>
                <p:nvPr/>
              </p:nvSpPr>
              <p:spPr>
                <a:xfrm>
                  <a:off x="5543522" y="3116482"/>
                  <a:ext cx="117857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80221C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GyroBN</a:t>
                  </a:r>
                </a:p>
              </p:txBody>
            </p:sp>
            <p:cxnSp>
              <p:nvCxnSpPr>
                <p:cNvPr id="105" name="直线连接符 104">
                  <a:extLst>
                    <a:ext uri="{FF2B5EF4-FFF2-40B4-BE49-F238E27FC236}">
                      <a16:creationId xmlns:a16="http://schemas.microsoft.com/office/drawing/2014/main" id="{CA027050-736F-9712-E95C-DFAD678F9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811" y="2591283"/>
                  <a:ext cx="0" cy="501102"/>
                </a:xfrm>
                <a:prstGeom prst="line">
                  <a:avLst/>
                </a:prstGeom>
                <a:ln w="38100" cap="rnd">
                  <a:solidFill>
                    <a:srgbClr val="80221B"/>
                  </a:solidFill>
                  <a:round/>
                  <a:tailEnd type="none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CED90A91-A544-D924-5047-5A5B7F63B988}"/>
                    </a:ext>
                  </a:extLst>
                </p:cNvPr>
                <p:cNvSpPr/>
                <p:nvPr/>
              </p:nvSpPr>
              <p:spPr>
                <a:xfrm>
                  <a:off x="6188993" y="2621516"/>
                  <a:ext cx="159842" cy="159842"/>
                </a:xfrm>
                <a:prstGeom prst="ellipse">
                  <a:avLst/>
                </a:prstGeom>
                <a:solidFill>
                  <a:srgbClr val="FF494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N</a:t>
                  </a:r>
                </a:p>
              </p:txBody>
            </p:sp>
          </p:grp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32B83AD-391E-8FA6-EFFA-A62B3E6F39E3}"/>
                  </a:ext>
                </a:extLst>
              </p:cNvPr>
              <p:cNvSpPr txBox="1"/>
              <p:nvPr/>
            </p:nvSpPr>
            <p:spPr>
              <a:xfrm>
                <a:off x="5395085" y="3346327"/>
                <a:ext cx="148898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Gyrogroup [7]</a:t>
                </a:r>
                <a:endParaRPr lang="en-US" sz="1100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3F985965-99F9-FFB0-8039-1133F916A41A}"/>
                </a:ext>
              </a:extLst>
            </p:cNvPr>
            <p:cNvGrpSpPr/>
            <p:nvPr/>
          </p:nvGrpSpPr>
          <p:grpSpPr>
            <a:xfrm>
              <a:off x="7745416" y="2301568"/>
              <a:ext cx="1488981" cy="1306369"/>
              <a:chOff x="7407963" y="2301568"/>
              <a:chExt cx="1488981" cy="1306369"/>
            </a:xfrm>
          </p:grpSpPr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4F9FCD8E-CB2C-8560-DFC9-E7B0851B6C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548" y="2604617"/>
                <a:ext cx="0" cy="501102"/>
              </a:xfrm>
              <a:prstGeom prst="line">
                <a:avLst/>
              </a:prstGeom>
              <a:ln w="38100" cap="rnd">
                <a:solidFill>
                  <a:srgbClr val="80221B"/>
                </a:solidFill>
                <a:round/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A2F708-BB2D-3138-0E29-1D0F286A1728}"/>
                  </a:ext>
                </a:extLst>
              </p:cNvPr>
              <p:cNvSpPr txBox="1"/>
              <p:nvPr/>
            </p:nvSpPr>
            <p:spPr>
              <a:xfrm>
                <a:off x="7707638" y="2301568"/>
                <a:ext cx="88182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latin typeface="+mj-ea"/>
                    <a:ea typeface="+mj-ea"/>
                  </a:rPr>
                  <a:t>CVPR</a:t>
                </a:r>
                <a:r>
                  <a:rPr lang="zh-CN" altLang="en-US" sz="1200" i="1" dirty="0">
                    <a:latin typeface="+mj-ea"/>
                    <a:ea typeface="+mj-ea"/>
                  </a:rPr>
                  <a:t> </a:t>
                </a:r>
                <a:r>
                  <a:rPr lang="en-US" altLang="zh-CN" sz="1200" i="1" dirty="0">
                    <a:latin typeface="+mj-ea"/>
                    <a:ea typeface="+mj-ea"/>
                  </a:rPr>
                  <a:t>25</a:t>
                </a:r>
                <a:endParaRPr lang="en-US" sz="1200" i="1" dirty="0">
                  <a:latin typeface="+mj-ea"/>
                  <a:ea typeface="+mj-ea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887C6AC8-8962-6E60-92A0-DDF4609EBF95}"/>
                  </a:ext>
                </a:extLst>
              </p:cNvPr>
              <p:cNvSpPr/>
              <p:nvPr/>
            </p:nvSpPr>
            <p:spPr>
              <a:xfrm>
                <a:off x="8204729" y="2621516"/>
                <a:ext cx="159842" cy="159842"/>
              </a:xfrm>
              <a:prstGeom prst="ellipse">
                <a:avLst/>
              </a:prstGeom>
              <a:solidFill>
                <a:srgbClr val="FF494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1E695AE0-8FAB-F8A1-BCF6-F4188299238A}"/>
                  </a:ext>
                </a:extLst>
              </p:cNvPr>
              <p:cNvSpPr txBox="1"/>
              <p:nvPr/>
            </p:nvSpPr>
            <p:spPr>
              <a:xfrm>
                <a:off x="7559259" y="3116482"/>
                <a:ext cx="11785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80221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GBWBN</a:t>
                </a:r>
              </a:p>
            </p:txBody>
          </p: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B7B3FE99-AA9F-1B9D-87E6-291B6F17D15E}"/>
                  </a:ext>
                </a:extLst>
              </p:cNvPr>
              <p:cNvSpPr txBox="1"/>
              <p:nvPr/>
            </p:nvSpPr>
            <p:spPr>
              <a:xfrm>
                <a:off x="7407963" y="3346327"/>
                <a:ext cx="148898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Ill-conditioning [9]</a:t>
                </a:r>
                <a:endParaRPr lang="en-US" sz="1100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EACDE30-CF38-B1B1-C975-4899F8CE2D13}"/>
              </a:ext>
            </a:extLst>
          </p:cNvPr>
          <p:cNvGrpSpPr/>
          <p:nvPr/>
        </p:nvGrpSpPr>
        <p:grpSpPr>
          <a:xfrm>
            <a:off x="669535" y="2301568"/>
            <a:ext cx="1259426" cy="1306369"/>
            <a:chOff x="287259" y="2301568"/>
            <a:chExt cx="1259426" cy="1306369"/>
          </a:xfrm>
        </p:grpSpPr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912656DA-35EE-F7FC-2EFC-E6538F4B0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972" y="2596388"/>
              <a:ext cx="0" cy="501102"/>
            </a:xfrm>
            <a:prstGeom prst="line">
              <a:avLst/>
            </a:prstGeom>
            <a:ln w="38100" cap="rnd">
              <a:solidFill>
                <a:srgbClr val="80221B"/>
              </a:solidFill>
              <a:round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6A327CAC-0A99-5FC0-4A2D-78A7912CF8CB}"/>
                </a:ext>
              </a:extLst>
            </p:cNvPr>
            <p:cNvSpPr txBox="1"/>
            <p:nvPr/>
          </p:nvSpPr>
          <p:spPr>
            <a:xfrm>
              <a:off x="515836" y="2301568"/>
              <a:ext cx="8022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+mj-ea"/>
                  <a:ea typeface="+mj-ea"/>
                </a:rPr>
                <a:t>AAAI</a:t>
              </a:r>
              <a:r>
                <a:rPr lang="zh-CN" altLang="en-US" sz="1200" i="1" dirty="0">
                  <a:latin typeface="+mj-ea"/>
                  <a:ea typeface="+mj-ea"/>
                </a:rPr>
                <a:t> </a:t>
              </a:r>
              <a:r>
                <a:rPr lang="en-US" altLang="zh-CN" sz="1200" i="1" dirty="0">
                  <a:latin typeface="+mj-ea"/>
                  <a:ea typeface="+mj-ea"/>
                </a:rPr>
                <a:t>23</a:t>
              </a:r>
              <a:endParaRPr lang="en-US" sz="1200" i="1" dirty="0">
                <a:latin typeface="+mj-ea"/>
                <a:ea typeface="+mj-ea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0EF1561B-B4F2-9A5B-67CC-4DB8B6A847DE}"/>
                </a:ext>
              </a:extLst>
            </p:cNvPr>
            <p:cNvSpPr txBox="1"/>
            <p:nvPr/>
          </p:nvSpPr>
          <p:spPr>
            <a:xfrm>
              <a:off x="506067" y="3116482"/>
              <a:ext cx="8218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80221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Calibri"/>
                </a:rPr>
                <a:t>MSNet</a:t>
              </a:r>
              <a:endParaRPr lang="en-US" sz="1400" b="1" dirty="0">
                <a:solidFill>
                  <a:srgbClr val="80221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16BD6B49-D911-2936-AEE0-F03CB95A98CF}"/>
                </a:ext>
              </a:extLst>
            </p:cNvPr>
            <p:cNvSpPr/>
            <p:nvPr/>
          </p:nvSpPr>
          <p:spPr>
            <a:xfrm>
              <a:off x="958945" y="2621516"/>
              <a:ext cx="159842" cy="15984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A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125AA0A6-F54F-85FB-28CC-439BD97EE524}"/>
                </a:ext>
              </a:extLst>
            </p:cNvPr>
            <p:cNvSpPr txBox="1"/>
            <p:nvPr/>
          </p:nvSpPr>
          <p:spPr>
            <a:xfrm>
              <a:off x="287259" y="3346327"/>
              <a:ext cx="125942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Submanifold [1]</a:t>
              </a:r>
              <a:endParaRPr lang="en-US" sz="1100" i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7815DA2-859A-E5FB-CC21-6DC8A2791147}"/>
              </a:ext>
            </a:extLst>
          </p:cNvPr>
          <p:cNvGrpSpPr/>
          <p:nvPr/>
        </p:nvGrpSpPr>
        <p:grpSpPr>
          <a:xfrm>
            <a:off x="2075020" y="565666"/>
            <a:ext cx="5692935" cy="703342"/>
            <a:chOff x="2396106" y="565666"/>
            <a:chExt cx="5692935" cy="703342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B2EE4CB-F20F-DDAC-0A5F-4F1E81D121D5}"/>
                </a:ext>
              </a:extLst>
            </p:cNvPr>
            <p:cNvSpPr/>
            <p:nvPr/>
          </p:nvSpPr>
          <p:spPr>
            <a:xfrm>
              <a:off x="2396106" y="565666"/>
              <a:ext cx="5692935" cy="703342"/>
            </a:xfrm>
            <a:prstGeom prst="roundRect">
              <a:avLst>
                <a:gd name="adj" fmla="val 32671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1E0B0BE-7D4C-9B02-FBC0-1839E2100335}"/>
                </a:ext>
              </a:extLst>
            </p:cNvPr>
            <p:cNvSpPr txBox="1"/>
            <p:nvPr/>
          </p:nvSpPr>
          <p:spPr>
            <a:xfrm>
              <a:off x="2396106" y="583340"/>
              <a:ext cx="569293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Calibri"/>
                </a:rPr>
                <a:t>Riemannian</a:t>
              </a:r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Calibri"/>
                </a:rPr>
                <a:t>Deep</a:t>
              </a:r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Calibri"/>
                </a:rPr>
                <a:t>Learning</a:t>
              </a: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FCB49401-D3B8-0292-F2AA-E77D7FF41CEB}"/>
                </a:ext>
              </a:extLst>
            </p:cNvPr>
            <p:cNvGrpSpPr/>
            <p:nvPr/>
          </p:nvGrpSpPr>
          <p:grpSpPr>
            <a:xfrm>
              <a:off x="2594977" y="911306"/>
              <a:ext cx="1375347" cy="276999"/>
              <a:chOff x="2707789" y="920503"/>
              <a:chExt cx="1375347" cy="276999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9AA3E0F9-A815-BF15-4CF0-19BFB19F5103}"/>
                  </a:ext>
                </a:extLst>
              </p:cNvPr>
              <p:cNvSpPr/>
              <p:nvPr/>
            </p:nvSpPr>
            <p:spPr>
              <a:xfrm>
                <a:off x="2707789" y="979081"/>
                <a:ext cx="159842" cy="159842"/>
              </a:xfrm>
              <a:prstGeom prst="ellipse">
                <a:avLst/>
              </a:prstGeom>
              <a:solidFill>
                <a:srgbClr val="FF494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N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5725FC6-4C03-C194-4519-F750393E0238}"/>
                  </a:ext>
                </a:extLst>
              </p:cNvPr>
              <p:cNvSpPr txBox="1"/>
              <p:nvPr/>
            </p:nvSpPr>
            <p:spPr>
              <a:xfrm>
                <a:off x="2860111" y="920503"/>
                <a:ext cx="12230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  <a:sym typeface="Calibri"/>
                  </a:rPr>
                  <a:t>Normalization</a:t>
                </a:r>
                <a:endParaRPr lang="en-US" dirty="0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E23C4B9-0EE9-D72E-4BDD-95FB7144DF1B}"/>
                </a:ext>
              </a:extLst>
            </p:cNvPr>
            <p:cNvGrpSpPr/>
            <p:nvPr/>
          </p:nvGrpSpPr>
          <p:grpSpPr>
            <a:xfrm>
              <a:off x="4132173" y="911306"/>
              <a:ext cx="1362049" cy="276999"/>
              <a:chOff x="4409103" y="920503"/>
              <a:chExt cx="1362049" cy="276999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7BDE240-D2B6-FFFA-5E23-86E58E491252}"/>
                  </a:ext>
                </a:extLst>
              </p:cNvPr>
              <p:cNvSpPr txBox="1"/>
              <p:nvPr/>
            </p:nvSpPr>
            <p:spPr>
              <a:xfrm>
                <a:off x="4548127" y="920503"/>
                <a:ext cx="12230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  <a:sym typeface="Calibri"/>
                  </a:rPr>
                  <a:t>Classification</a:t>
                </a:r>
                <a:endParaRPr lang="en-US" dirty="0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B4D8BFB8-32E8-ABC5-917F-E396F2B5A2FB}"/>
                  </a:ext>
                </a:extLst>
              </p:cNvPr>
              <p:cNvSpPr/>
              <p:nvPr/>
            </p:nvSpPr>
            <p:spPr>
              <a:xfrm>
                <a:off x="4409103" y="979081"/>
                <a:ext cx="159842" cy="15984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/>
                  <a:t>C</a:t>
                </a:r>
              </a:p>
            </p:txBody>
          </p: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9A9FB02A-E98D-A25B-0528-63D4091A91D6}"/>
                </a:ext>
              </a:extLst>
            </p:cNvPr>
            <p:cNvGrpSpPr/>
            <p:nvPr/>
          </p:nvGrpSpPr>
          <p:grpSpPr>
            <a:xfrm>
              <a:off x="5594878" y="911306"/>
              <a:ext cx="1353438" cy="276999"/>
              <a:chOff x="5880563" y="917279"/>
              <a:chExt cx="1353438" cy="276999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681CB5D8-1988-483B-4BD5-212182C0460A}"/>
                  </a:ext>
                </a:extLst>
              </p:cNvPr>
              <p:cNvSpPr/>
              <p:nvPr/>
            </p:nvSpPr>
            <p:spPr>
              <a:xfrm>
                <a:off x="5880563" y="979081"/>
                <a:ext cx="159842" cy="15984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G</a:t>
                </a: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7D9F2FA-8C84-ED5F-05B9-93FCA8FED06F}"/>
                  </a:ext>
                </a:extLst>
              </p:cNvPr>
              <p:cNvSpPr txBox="1"/>
              <p:nvPr/>
            </p:nvSpPr>
            <p:spPr>
              <a:xfrm>
                <a:off x="6010976" y="917279"/>
                <a:ext cx="12230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  <a:sym typeface="Calibri"/>
                  </a:rPr>
                  <a:t>Geometry</a:t>
                </a:r>
                <a:endParaRPr lang="en-US" dirty="0"/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4A65A97-965A-8E30-36C0-5A6748E20D98}"/>
                </a:ext>
              </a:extLst>
            </p:cNvPr>
            <p:cNvGrpSpPr/>
            <p:nvPr/>
          </p:nvGrpSpPr>
          <p:grpSpPr>
            <a:xfrm>
              <a:off x="6735603" y="911306"/>
              <a:ext cx="1353438" cy="276999"/>
              <a:chOff x="5880563" y="917279"/>
              <a:chExt cx="1353438" cy="276999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9EE8F3EF-178E-9F8B-1BD7-DA243ACC5B90}"/>
                  </a:ext>
                </a:extLst>
              </p:cNvPr>
              <p:cNvSpPr/>
              <p:nvPr/>
            </p:nvSpPr>
            <p:spPr>
              <a:xfrm>
                <a:off x="5880563" y="979081"/>
                <a:ext cx="159842" cy="159842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64E7902-6D69-84A6-C1A2-7EFD1FFE7736}"/>
                  </a:ext>
                </a:extLst>
              </p:cNvPr>
              <p:cNvSpPr txBox="1"/>
              <p:nvPr/>
            </p:nvSpPr>
            <p:spPr>
              <a:xfrm>
                <a:off x="6010976" y="917279"/>
                <a:ext cx="12230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  <a:sym typeface="Calibri"/>
                  </a:rPr>
                  <a:t>Architecture</a:t>
                </a:r>
                <a:endParaRPr lang="en-US" dirty="0"/>
              </a:p>
            </p:txBody>
          </p:sp>
        </p:grp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6C55E152-5882-16D7-C8AC-E7702124A546}"/>
              </a:ext>
            </a:extLst>
          </p:cNvPr>
          <p:cNvSpPr txBox="1"/>
          <p:nvPr/>
        </p:nvSpPr>
        <p:spPr>
          <a:xfrm>
            <a:off x="6273069" y="4689051"/>
            <a:ext cx="1055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400" b="1" dirty="0">
              <a:solidFill>
                <a:srgbClr val="80221C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FBE2424-25F6-2AF7-82B5-CA8ECFF19EB5}"/>
              </a:ext>
            </a:extLst>
          </p:cNvPr>
          <p:cNvGrpSpPr/>
          <p:nvPr/>
        </p:nvGrpSpPr>
        <p:grpSpPr>
          <a:xfrm>
            <a:off x="1500318" y="1524585"/>
            <a:ext cx="4881127" cy="2092482"/>
            <a:chOff x="1500318" y="1524585"/>
            <a:chExt cx="4881127" cy="209248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CC1580B-0833-248F-1093-56D7169E86A9}"/>
                </a:ext>
              </a:extLst>
            </p:cNvPr>
            <p:cNvGrpSpPr/>
            <p:nvPr/>
          </p:nvGrpSpPr>
          <p:grpSpPr>
            <a:xfrm>
              <a:off x="2310161" y="2301568"/>
              <a:ext cx="1259426" cy="1306369"/>
              <a:chOff x="1813479" y="2301568"/>
              <a:chExt cx="1259426" cy="1306369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BB8CFE7-757B-61FB-DD57-329ED06BAA80}"/>
                  </a:ext>
                </a:extLst>
              </p:cNvPr>
              <p:cNvSpPr txBox="1"/>
              <p:nvPr/>
            </p:nvSpPr>
            <p:spPr>
              <a:xfrm>
                <a:off x="1979283" y="2301568"/>
                <a:ext cx="104657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latin typeface="+mj-ea"/>
                    <a:ea typeface="+mj-ea"/>
                  </a:rPr>
                  <a:t>CVPR</a:t>
                </a:r>
                <a:r>
                  <a:rPr lang="zh-CN" altLang="en-US" sz="1200" i="1" dirty="0">
                    <a:latin typeface="+mj-ea"/>
                    <a:ea typeface="+mj-ea"/>
                  </a:rPr>
                  <a:t> </a:t>
                </a:r>
                <a:r>
                  <a:rPr lang="en-US" altLang="zh-CN" sz="1200" i="1" dirty="0">
                    <a:latin typeface="+mj-ea"/>
                    <a:ea typeface="+mj-ea"/>
                  </a:rPr>
                  <a:t>24</a:t>
                </a:r>
                <a:endParaRPr lang="en-US" sz="1200" i="1" dirty="0">
                  <a:latin typeface="+mj-ea"/>
                  <a:ea typeface="+mj-ea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E49BAF-6165-D52F-96C5-5591EB0C040D}"/>
                  </a:ext>
                </a:extLst>
              </p:cNvPr>
              <p:cNvSpPr txBox="1"/>
              <p:nvPr/>
            </p:nvSpPr>
            <p:spPr>
              <a:xfrm>
                <a:off x="2002826" y="3116482"/>
                <a:ext cx="10554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80221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  <a:sym typeface="Calibri"/>
                  </a:rPr>
                  <a:t>SPD MLR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F8C3048-8959-7641-7B5A-D7F66A899626}"/>
                  </a:ext>
                </a:extLst>
              </p:cNvPr>
              <p:cNvSpPr/>
              <p:nvPr/>
            </p:nvSpPr>
            <p:spPr>
              <a:xfrm>
                <a:off x="2548497" y="2621516"/>
                <a:ext cx="159842" cy="15984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黑体" panose="02010609060101010101" pitchFamily="49" charset="-122"/>
                    <a:cs typeface="+mn-cs"/>
                  </a:rPr>
                  <a:t>C</a:t>
                </a: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B0F3E63-10B5-FE20-35F7-3A6E50EF3F3C}"/>
                  </a:ext>
                </a:extLst>
              </p:cNvPr>
              <p:cNvSpPr txBox="1"/>
              <p:nvPr/>
            </p:nvSpPr>
            <p:spPr>
              <a:xfrm>
                <a:off x="1813479" y="3346327"/>
                <a:ext cx="125942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Flat</a:t>
                </a:r>
                <a:r>
                  <a:rPr lang="zh-CN" alt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SPD [3]</a:t>
                </a:r>
                <a:endParaRPr lang="en-US" sz="1100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01" name="直线连接符 100">
                <a:extLst>
                  <a:ext uri="{FF2B5EF4-FFF2-40B4-BE49-F238E27FC236}">
                    <a16:creationId xmlns:a16="http://schemas.microsoft.com/office/drawing/2014/main" id="{23C81B3C-16DA-B136-C883-47EDC739DA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9319" y="2591283"/>
                <a:ext cx="0" cy="501102"/>
              </a:xfrm>
              <a:prstGeom prst="line">
                <a:avLst/>
              </a:prstGeom>
              <a:ln w="38100" cap="rnd">
                <a:solidFill>
                  <a:srgbClr val="80221B"/>
                </a:solidFill>
                <a:round/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16EA3F1-C45C-5530-C09E-5AE7C33877D4}"/>
                </a:ext>
              </a:extLst>
            </p:cNvPr>
            <p:cNvGrpSpPr/>
            <p:nvPr/>
          </p:nvGrpSpPr>
          <p:grpSpPr>
            <a:xfrm>
              <a:off x="4892464" y="1524585"/>
              <a:ext cx="1488981" cy="1361541"/>
              <a:chOff x="4516842" y="1524585"/>
              <a:chExt cx="1488981" cy="1361541"/>
            </a:xfrm>
          </p:grpSpPr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AF46AB7-7257-21CB-2E07-7733BCF1205B}"/>
                  </a:ext>
                </a:extLst>
              </p:cNvPr>
              <p:cNvSpPr txBox="1"/>
              <p:nvPr/>
            </p:nvSpPr>
            <p:spPr>
              <a:xfrm>
                <a:off x="4733437" y="2609127"/>
                <a:ext cx="104657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latin typeface="+mj-ea"/>
                    <a:ea typeface="+mj-ea"/>
                  </a:rPr>
                  <a:t>TIP</a:t>
                </a:r>
                <a:r>
                  <a:rPr lang="zh-CN" altLang="en-US" sz="1200" i="1" dirty="0">
                    <a:latin typeface="+mj-ea"/>
                    <a:ea typeface="+mj-ea"/>
                  </a:rPr>
                  <a:t> </a:t>
                </a:r>
                <a:r>
                  <a:rPr lang="en-US" altLang="zh-CN" sz="1200" i="1" dirty="0">
                    <a:latin typeface="+mj-ea"/>
                    <a:ea typeface="+mj-ea"/>
                  </a:rPr>
                  <a:t>24</a:t>
                </a:r>
                <a:endParaRPr lang="en-US" sz="1200" i="1" dirty="0">
                  <a:latin typeface="+mj-ea"/>
                  <a:ea typeface="+mj-ea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E23143C-D5DA-1086-CC65-89EE26A90B50}"/>
                  </a:ext>
                </a:extLst>
              </p:cNvPr>
              <p:cNvSpPr txBox="1"/>
              <p:nvPr/>
            </p:nvSpPr>
            <p:spPr>
              <a:xfrm>
                <a:off x="4733617" y="1758471"/>
                <a:ext cx="10554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80221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  <a:sym typeface="Calibri"/>
                  </a:rPr>
                  <a:t>ALEM</a:t>
                </a: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D511858-120A-C854-0D81-6B2153BB5A4F}"/>
                  </a:ext>
                </a:extLst>
              </p:cNvPr>
              <p:cNvSpPr txBox="1"/>
              <p:nvPr/>
            </p:nvSpPr>
            <p:spPr>
              <a:xfrm>
                <a:off x="4516842" y="1524585"/>
                <a:ext cx="148898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Ada.</a:t>
                </a:r>
                <a:r>
                  <a:rPr lang="zh-CN" alt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Metrics [6]</a:t>
                </a:r>
                <a:endParaRPr lang="en-US" sz="1100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4254C32A-0AD3-B927-0CBF-6C82DDEC45F4}"/>
                  </a:ext>
                </a:extLst>
              </p:cNvPr>
              <p:cNvSpPr/>
              <p:nvPr/>
            </p:nvSpPr>
            <p:spPr>
              <a:xfrm>
                <a:off x="5337449" y="2387359"/>
                <a:ext cx="159842" cy="15984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</a:t>
                </a:r>
                <a:endParaRPr lang="en-US" dirty="0"/>
              </a:p>
            </p:txBody>
          </p:sp>
          <p:cxnSp>
            <p:nvCxnSpPr>
              <p:cNvPr id="104" name="直线连接符 103">
                <a:extLst>
                  <a:ext uri="{FF2B5EF4-FFF2-40B4-BE49-F238E27FC236}">
                    <a16:creationId xmlns:a16="http://schemas.microsoft.com/office/drawing/2014/main" id="{D5DC01DE-EFBC-7C25-28CF-2D5058B832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1332" y="2044675"/>
                <a:ext cx="0" cy="501102"/>
              </a:xfrm>
              <a:prstGeom prst="line">
                <a:avLst/>
              </a:prstGeom>
              <a:ln w="38100" cap="rnd">
                <a:solidFill>
                  <a:srgbClr val="80221B"/>
                </a:solidFill>
                <a:round/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1649832-29CE-A9EA-09DB-B5BDD80CA502}"/>
                </a:ext>
              </a:extLst>
            </p:cNvPr>
            <p:cNvGrpSpPr/>
            <p:nvPr/>
          </p:nvGrpSpPr>
          <p:grpSpPr>
            <a:xfrm>
              <a:off x="1500318" y="1524585"/>
              <a:ext cx="1259426" cy="1361541"/>
              <a:chOff x="974694" y="1524585"/>
              <a:chExt cx="1259426" cy="1361541"/>
            </a:xfrm>
          </p:grpSpPr>
          <p:cxnSp>
            <p:nvCxnSpPr>
              <p:cNvPr id="30" name="直线连接符 29">
                <a:extLst>
                  <a:ext uri="{FF2B5EF4-FFF2-40B4-BE49-F238E27FC236}">
                    <a16:creationId xmlns:a16="http://schemas.microsoft.com/office/drawing/2014/main" id="{FF4A2EC3-6F0E-4529-4E33-EF094AC2B6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4407" y="2080090"/>
                <a:ext cx="0" cy="501102"/>
              </a:xfrm>
              <a:prstGeom prst="line">
                <a:avLst/>
              </a:prstGeom>
              <a:ln w="38100" cap="rnd">
                <a:solidFill>
                  <a:srgbClr val="80221B"/>
                </a:solidFill>
                <a:round/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1DC147E-A791-D761-614C-FF52E80031BF}"/>
                  </a:ext>
                </a:extLst>
              </p:cNvPr>
              <p:cNvSpPr txBox="1"/>
              <p:nvPr/>
            </p:nvSpPr>
            <p:spPr>
              <a:xfrm>
                <a:off x="1203271" y="2609127"/>
                <a:ext cx="80227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latin typeface="+mj-ea"/>
                    <a:ea typeface="+mj-ea"/>
                  </a:rPr>
                  <a:t>ICLR</a:t>
                </a:r>
                <a:r>
                  <a:rPr lang="zh-CN" altLang="en-US" sz="1200" i="1" dirty="0">
                    <a:latin typeface="+mj-ea"/>
                    <a:ea typeface="+mj-ea"/>
                  </a:rPr>
                  <a:t> </a:t>
                </a:r>
                <a:r>
                  <a:rPr lang="en-US" altLang="zh-CN" sz="1200" i="1" dirty="0">
                    <a:latin typeface="+mj-ea"/>
                    <a:ea typeface="+mj-ea"/>
                  </a:rPr>
                  <a:t>24</a:t>
                </a:r>
                <a:endParaRPr lang="en-US" sz="1200" i="1" dirty="0">
                  <a:latin typeface="+mj-ea"/>
                  <a:ea typeface="+mj-ea"/>
                </a:endParaRPr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B5842E-AD5A-C9C5-CBE0-CEC41BE3B33E}"/>
                  </a:ext>
                </a:extLst>
              </p:cNvPr>
              <p:cNvSpPr txBox="1"/>
              <p:nvPr/>
            </p:nvSpPr>
            <p:spPr>
              <a:xfrm>
                <a:off x="1229532" y="1758471"/>
                <a:ext cx="74975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80221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  <a:sym typeface="Calibri"/>
                  </a:rPr>
                  <a:t>LieBN</a:t>
                </a:r>
                <a:endParaRPr lang="en-US" sz="1400" b="1" dirty="0">
                  <a:solidFill>
                    <a:srgbClr val="80221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F86290-C76F-8DCA-7216-C41761EAFE9D}"/>
                  </a:ext>
                </a:extLst>
              </p:cNvPr>
              <p:cNvSpPr txBox="1"/>
              <p:nvPr/>
            </p:nvSpPr>
            <p:spPr>
              <a:xfrm>
                <a:off x="974694" y="1524585"/>
                <a:ext cx="125942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Lie</a:t>
                </a:r>
                <a:r>
                  <a:rPr lang="zh-CN" alt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Group [2]</a:t>
                </a:r>
                <a:endParaRPr lang="en-US" sz="1100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CE970B5-58AD-0517-EA89-7F6405EE9CB4}"/>
                  </a:ext>
                </a:extLst>
              </p:cNvPr>
              <p:cNvSpPr/>
              <p:nvPr/>
            </p:nvSpPr>
            <p:spPr>
              <a:xfrm>
                <a:off x="1637914" y="2387359"/>
                <a:ext cx="159842" cy="159842"/>
              </a:xfrm>
              <a:prstGeom prst="ellipse">
                <a:avLst/>
              </a:prstGeom>
              <a:solidFill>
                <a:srgbClr val="FF494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D199AB66-E3DD-74D1-633B-63C2489311F6}"/>
                  </a:ext>
                </a:extLst>
              </p:cNvPr>
              <p:cNvSpPr/>
              <p:nvPr/>
            </p:nvSpPr>
            <p:spPr>
              <a:xfrm>
                <a:off x="1642820" y="2179754"/>
                <a:ext cx="159842" cy="15984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</a:t>
                </a:r>
                <a:endParaRPr lang="en-US" dirty="0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F0BE8C0-504A-E035-58FE-D766DE041114}"/>
                </a:ext>
              </a:extLst>
            </p:cNvPr>
            <p:cNvGrpSpPr/>
            <p:nvPr/>
          </p:nvGrpSpPr>
          <p:grpSpPr>
            <a:xfrm>
              <a:off x="3943807" y="2301568"/>
              <a:ext cx="1488980" cy="1315499"/>
              <a:chOff x="3603954" y="2301568"/>
              <a:chExt cx="1488980" cy="1315499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B2B1DD4-33F4-84CB-37AA-EA58E45E8999}"/>
                  </a:ext>
                </a:extLst>
              </p:cNvPr>
              <p:cNvSpPr txBox="1"/>
              <p:nvPr/>
            </p:nvSpPr>
            <p:spPr>
              <a:xfrm>
                <a:off x="3742932" y="2301568"/>
                <a:ext cx="1211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latin typeface="+mj-ea"/>
                    <a:ea typeface="+mj-ea"/>
                  </a:rPr>
                  <a:t>NeurIPS</a:t>
                </a:r>
                <a:r>
                  <a:rPr lang="zh-CN" altLang="en-US" sz="1200" i="1" dirty="0">
                    <a:latin typeface="+mj-ea"/>
                    <a:ea typeface="+mj-ea"/>
                  </a:rPr>
                  <a:t> </a:t>
                </a:r>
                <a:r>
                  <a:rPr lang="en-US" altLang="zh-CN" sz="1200" i="1" dirty="0">
                    <a:latin typeface="+mj-ea"/>
                    <a:ea typeface="+mj-ea"/>
                  </a:rPr>
                  <a:t>24</a:t>
                </a: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4171A859-E93C-4C4F-944B-A0E5B531F85C}"/>
                  </a:ext>
                </a:extLst>
              </p:cNvPr>
              <p:cNvSpPr/>
              <p:nvPr/>
            </p:nvSpPr>
            <p:spPr>
              <a:xfrm>
                <a:off x="4404626" y="2621516"/>
                <a:ext cx="159842" cy="15984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黑体" panose="02010609060101010101" pitchFamily="49" charset="-122"/>
                    <a:cs typeface="+mn-cs"/>
                  </a:rPr>
                  <a:t>C</a:t>
                </a: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9606AB3-8BA7-C7E1-B850-CF55A6D6A524}"/>
                  </a:ext>
                </a:extLst>
              </p:cNvPr>
              <p:cNvSpPr txBox="1"/>
              <p:nvPr/>
            </p:nvSpPr>
            <p:spPr>
              <a:xfrm>
                <a:off x="3603954" y="3355457"/>
                <a:ext cx="148898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SPD</a:t>
                </a:r>
                <a:r>
                  <a:rPr lang="zh-CN" alt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&amp;</a:t>
                </a:r>
                <a:r>
                  <a:rPr lang="zh-CN" alt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Rotation [5]</a:t>
                </a:r>
                <a:endParaRPr lang="en-US" sz="1100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D8D79B89-C037-6F4B-C738-28D9B9AA7AF2}"/>
                  </a:ext>
                </a:extLst>
              </p:cNvPr>
              <p:cNvSpPr txBox="1"/>
              <p:nvPr/>
            </p:nvSpPr>
            <p:spPr>
              <a:xfrm>
                <a:off x="3820928" y="3116482"/>
                <a:ext cx="10550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80221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RMLR</a:t>
                </a:r>
              </a:p>
            </p:txBody>
          </p:sp>
          <p:cxnSp>
            <p:nvCxnSpPr>
              <p:cNvPr id="103" name="直线连接符 102">
                <a:extLst>
                  <a:ext uri="{FF2B5EF4-FFF2-40B4-BE49-F238E27FC236}">
                    <a16:creationId xmlns:a16="http://schemas.microsoft.com/office/drawing/2014/main" id="{DAFB766C-A503-E2C7-7FCB-459D2305C3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444" y="2608413"/>
                <a:ext cx="0" cy="501102"/>
              </a:xfrm>
              <a:prstGeom prst="line">
                <a:avLst/>
              </a:prstGeom>
              <a:ln w="38100" cap="rnd">
                <a:solidFill>
                  <a:srgbClr val="80221B"/>
                </a:solidFill>
                <a:round/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0873B08F-860D-8B6C-0C91-E7BD9C81F639}"/>
                  </a:ext>
                </a:extLst>
              </p:cNvPr>
              <p:cNvSpPr/>
              <p:nvPr/>
            </p:nvSpPr>
            <p:spPr>
              <a:xfrm>
                <a:off x="4405178" y="2819852"/>
                <a:ext cx="159842" cy="15984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</a:t>
                </a:r>
                <a:endParaRPr lang="en-US" dirty="0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54444C-D485-5561-E546-F86F02998FF8}"/>
                </a:ext>
              </a:extLst>
            </p:cNvPr>
            <p:cNvGrpSpPr/>
            <p:nvPr/>
          </p:nvGrpSpPr>
          <p:grpSpPr>
            <a:xfrm>
              <a:off x="3126984" y="1524585"/>
              <a:ext cx="1259426" cy="1361541"/>
              <a:chOff x="2543000" y="1524585"/>
              <a:chExt cx="1259426" cy="1361541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C34594-7C46-3EE2-917F-CA0FCC0C9F5F}"/>
                  </a:ext>
                </a:extLst>
              </p:cNvPr>
              <p:cNvSpPr txBox="1"/>
              <p:nvPr/>
            </p:nvSpPr>
            <p:spPr>
              <a:xfrm>
                <a:off x="2543000" y="1524585"/>
                <a:ext cx="125942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Gras. Att. [4]</a:t>
                </a: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E2EA6FF-B3A3-8FA0-6D09-4517DA25137F}"/>
                  </a:ext>
                </a:extLst>
              </p:cNvPr>
              <p:cNvSpPr/>
              <p:nvPr/>
            </p:nvSpPr>
            <p:spPr>
              <a:xfrm>
                <a:off x="3235856" y="2387359"/>
                <a:ext cx="159842" cy="159842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</a:t>
                </a:r>
              </a:p>
            </p:txBody>
          </p:sp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EEA781B3-D8B6-8165-B539-F1799D4A3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4531" y="2073299"/>
                <a:ext cx="0" cy="501102"/>
              </a:xfrm>
              <a:prstGeom prst="line">
                <a:avLst/>
              </a:prstGeom>
              <a:ln w="38100" cap="rnd">
                <a:solidFill>
                  <a:srgbClr val="80221B"/>
                </a:solidFill>
                <a:round/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EECA62C-71BE-8255-B78A-D770ED707704}"/>
                  </a:ext>
                </a:extLst>
              </p:cNvPr>
              <p:cNvSpPr txBox="1"/>
              <p:nvPr/>
            </p:nvSpPr>
            <p:spPr>
              <a:xfrm>
                <a:off x="2793395" y="2609127"/>
                <a:ext cx="80227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latin typeface="+mj-ea"/>
                    <a:ea typeface="+mj-ea"/>
                  </a:rPr>
                  <a:t>IJCAI</a:t>
                </a:r>
                <a:r>
                  <a:rPr lang="zh-CN" altLang="en-US" sz="1200" i="1" dirty="0">
                    <a:latin typeface="+mj-ea"/>
                    <a:ea typeface="+mj-ea"/>
                  </a:rPr>
                  <a:t> </a:t>
                </a:r>
                <a:r>
                  <a:rPr lang="en-US" altLang="zh-CN" sz="1200" i="1" dirty="0">
                    <a:latin typeface="+mj-ea"/>
                    <a:ea typeface="+mj-ea"/>
                  </a:rPr>
                  <a:t>24</a:t>
                </a:r>
                <a:endParaRPr lang="en-US" sz="1200" i="1" dirty="0">
                  <a:latin typeface="+mj-ea"/>
                  <a:ea typeface="+mj-ea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D8613-0FA4-C406-6341-331554D7AE72}"/>
                  </a:ext>
                </a:extLst>
              </p:cNvPr>
              <p:cNvSpPr txBox="1"/>
              <p:nvPr/>
            </p:nvSpPr>
            <p:spPr>
              <a:xfrm>
                <a:off x="2674898" y="1758471"/>
                <a:ext cx="9217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80221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  <a:sym typeface="Calibri"/>
                  </a:rPr>
                  <a:t>GLDNet</a:t>
                </a:r>
                <a:endParaRPr lang="en-US" sz="1400" b="1" dirty="0">
                  <a:solidFill>
                    <a:srgbClr val="80221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51" name="ProgressBarBackground">
            <a:extLst>
              <a:ext uri="{FF2B5EF4-FFF2-40B4-BE49-F238E27FC236}">
                <a16:creationId xmlns:a16="http://schemas.microsoft.com/office/drawing/2014/main" id="{2EA1D809-DC0C-9B46-BE7C-DE18440158D1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rogressBarBackground">
            <a:extLst>
              <a:ext uri="{FF2B5EF4-FFF2-40B4-BE49-F238E27FC236}">
                <a16:creationId xmlns:a16="http://schemas.microsoft.com/office/drawing/2014/main" id="{8120EC2B-C1E3-63A2-FECF-090004C2D9F6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rogressBarA2">
            <a:extLst>
              <a:ext uri="{FF2B5EF4-FFF2-40B4-BE49-F238E27FC236}">
                <a16:creationId xmlns:a16="http://schemas.microsoft.com/office/drawing/2014/main" id="{9C64B90D-0519-003C-FB58-21E53321A1CA}"/>
              </a:ext>
            </a:extLst>
          </p:cNvPr>
          <p:cNvSpPr/>
          <p:nvPr/>
        </p:nvSpPr>
        <p:spPr>
          <a:xfrm>
            <a:off x="3175000" y="8890000"/>
            <a:ext cx="2540000" cy="127000"/>
          </a:xfrm>
          <a:prstGeom prst="rect">
            <a:avLst/>
          </a:prstGeom>
          <a:solidFill>
            <a:srgbClr val="0064FF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98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0923F6-A3D6-7EA3-D3D2-5A4A9ED7C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6" name="图片 5" descr="图片包含 不同, 各种, 照片, 人们&#10;&#10;描述已自动生成">
            <a:extLst>
              <a:ext uri="{FF2B5EF4-FFF2-40B4-BE49-F238E27FC236}">
                <a16:creationId xmlns:a16="http://schemas.microsoft.com/office/drawing/2014/main" id="{A8BB0961-F0C1-62B1-E079-0EDA4EB2B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84" y="528378"/>
            <a:ext cx="6056154" cy="30280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519E3B-96D3-3D2A-1D07-F3F361FE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252" y="3594245"/>
            <a:ext cx="3802438" cy="1177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632AF8-2BE3-DDB4-A327-A1DD8B86A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26" y="3556455"/>
            <a:ext cx="4008324" cy="1177636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158B4F90-1913-8DCC-6ECE-628CD105FBE0}"/>
              </a:ext>
            </a:extLst>
          </p:cNvPr>
          <p:cNvSpPr/>
          <p:nvPr/>
        </p:nvSpPr>
        <p:spPr>
          <a:xfrm>
            <a:off x="540499" y="1900506"/>
            <a:ext cx="1872889" cy="469186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zh-CN" sz="1200" dirty="0" err="1">
                <a:sym typeface="Calibri"/>
              </a:rPr>
              <a:t>Visualization</a:t>
            </a:r>
            <a:endParaRPr lang="it-IT" altLang="zh-CN" sz="1200" dirty="0">
              <a:sym typeface="Calibri"/>
            </a:endParaRPr>
          </a:p>
          <a:p>
            <a:pPr algn="ctr"/>
            <a:r>
              <a:rPr lang="en-US" altLang="zh-CN" sz="1200" dirty="0"/>
              <a:t>(at a different scale</a:t>
            </a:r>
            <a:r>
              <a:rPr lang="en-US" altLang="zh-CN" sz="1200" dirty="0">
                <a:sym typeface="Calibri"/>
              </a:rPr>
              <a:t>)</a:t>
            </a:r>
            <a:endParaRPr lang="it-IT" altLang="zh-CN" sz="1200" dirty="0">
              <a:sym typeface="Calibri"/>
            </a:endParaRPr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80575293-2052-4322-2DF2-7617B75ED4A8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8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0923F6-A3D6-7EA3-D3D2-5A4A9ED7C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RBN: From Lie Groups to Gyro</a:t>
            </a:r>
            <a:r>
              <a:rPr lang="zh-CN" altLang="en-US" dirty="0"/>
              <a:t> </a:t>
            </a:r>
            <a:r>
              <a:rPr lang="en-US" dirty="0"/>
              <a:t>Groups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993298-1B0E-38DD-64FF-B5CB00A70644}"/>
              </a:ext>
            </a:extLst>
          </p:cNvPr>
          <p:cNvSpPr txBox="1"/>
          <p:nvPr/>
        </p:nvSpPr>
        <p:spPr>
          <a:xfrm>
            <a:off x="0" y="4739845"/>
            <a:ext cx="46592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Gyrogroup Batch Normalization.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ICLR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2025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D78E8B-037C-BC84-8FA8-937DCE761DE6}"/>
              </a:ext>
            </a:extLst>
          </p:cNvPr>
          <p:cNvSpPr txBox="1"/>
          <p:nvPr/>
        </p:nvSpPr>
        <p:spPr>
          <a:xfrm>
            <a:off x="2568696" y="590310"/>
            <a:ext cx="43276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How</a:t>
            </a:r>
            <a:r>
              <a:rPr lang="zh-CN" altLang="en-US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about</a:t>
            </a:r>
            <a:r>
              <a:rPr lang="zh-CN" altLang="en-US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manifold</a:t>
            </a:r>
            <a:r>
              <a:rPr lang="zh-CN" altLang="en-US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without</a:t>
            </a:r>
            <a:r>
              <a:rPr lang="zh-CN" altLang="en-US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Lie</a:t>
            </a:r>
            <a:r>
              <a:rPr lang="zh-CN" altLang="en-US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group</a:t>
            </a:r>
            <a:r>
              <a:rPr lang="zh-CN" altLang="en-US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structures?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Grassmannian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Hyperbolic</a:t>
            </a:r>
            <a:r>
              <a:rPr lang="zh-CN" altLang="en-US" sz="1400" dirty="0">
                <a:cs typeface="Times New Roman" panose="02020603050405020304" pitchFamily="18" charset="0"/>
                <a:sym typeface="Calibri"/>
              </a:rPr>
              <a:t> </a:t>
            </a:r>
            <a:endParaRPr lang="en-US" sz="1400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21E5BA6F-464A-A4EE-9583-BA0FE460C4FB}"/>
              </a:ext>
            </a:extLst>
          </p:cNvPr>
          <p:cNvSpPr/>
          <p:nvPr/>
        </p:nvSpPr>
        <p:spPr>
          <a:xfrm rot="5400000">
            <a:off x="4235447" y="1483601"/>
            <a:ext cx="549837" cy="297772"/>
          </a:xfrm>
          <a:prstGeom prst="right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9EFE8CF-35FF-4C1A-B691-352AF58239AB}"/>
              </a:ext>
            </a:extLst>
          </p:cNvPr>
          <p:cNvSpPr/>
          <p:nvPr/>
        </p:nvSpPr>
        <p:spPr>
          <a:xfrm>
            <a:off x="2839177" y="1447582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400">
                <a:sym typeface="Calibri"/>
              </a:rPr>
              <a:t>GyroBN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CB25B8-4A60-E782-1B47-8B278D37D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96" y="1992626"/>
            <a:ext cx="5709765" cy="23667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329AA3B-1D9A-BC96-9B1D-E17300B33EF6}"/>
              </a:ext>
            </a:extLst>
          </p:cNvPr>
          <p:cNvSpPr txBox="1"/>
          <p:nvPr/>
        </p:nvSpPr>
        <p:spPr>
          <a:xfrm>
            <a:off x="1506596" y="4377200"/>
            <a:ext cx="5648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altLang="zh-CN" sz="1400" dirty="0" err="1">
                <a:solidFill>
                  <a:srgbClr val="0A6FBE"/>
                </a:solidFill>
                <a:sym typeface="Calibri"/>
              </a:rPr>
              <a:t>Generality</a:t>
            </a: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: </a:t>
            </a:r>
            <a:r>
              <a:rPr lang="it-IT" altLang="zh-CN" sz="1400" dirty="0" err="1">
                <a:cs typeface="Times New Roman" panose="02020603050405020304" pitchFamily="18" charset="0"/>
                <a:sym typeface="Calibri"/>
              </a:rPr>
              <a:t>incorporating</a:t>
            </a: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altLang="zh-CN" sz="1400" dirty="0" err="1">
                <a:cs typeface="Times New Roman" panose="02020603050405020304" pitchFamily="18" charset="0"/>
                <a:sym typeface="Calibri"/>
              </a:rPr>
              <a:t>several</a:t>
            </a: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altLang="zh-CN" sz="1400" dirty="0" err="1">
                <a:cs typeface="Times New Roman" panose="02020603050405020304" pitchFamily="18" charset="0"/>
                <a:sym typeface="Calibri"/>
              </a:rPr>
              <a:t>previous</a:t>
            </a: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 RBN </a:t>
            </a:r>
            <a:r>
              <a:rPr lang="it-IT" altLang="zh-CN" sz="1400" dirty="0" err="1">
                <a:cs typeface="Times New Roman" panose="02020603050405020304" pitchFamily="18" charset="0"/>
                <a:sym typeface="Calibri"/>
              </a:rPr>
              <a:t>methods</a:t>
            </a:r>
            <a:endParaRPr lang="en-US" sz="1400" dirty="0">
              <a:cs typeface="Times New Roman" panose="02020603050405020304" pitchFamily="18" charset="0"/>
            </a:endParaRPr>
          </a:p>
        </p:txBody>
      </p:sp>
      <p:sp>
        <p:nvSpPr>
          <p:cNvPr id="10" name="ProgressBarBackground">
            <a:extLst>
              <a:ext uri="{FF2B5EF4-FFF2-40B4-BE49-F238E27FC236}">
                <a16:creationId xmlns:a16="http://schemas.microsoft.com/office/drawing/2014/main" id="{625CE36F-62DB-BC3C-06AA-7D80CE5CDEAB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8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64BC89-741E-9BA6-6481-D161D924C4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Gyro Structures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68FF4C2-FB34-E86B-921A-B582C38B906D}"/>
              </a:ext>
            </a:extLst>
          </p:cNvPr>
          <p:cNvSpPr/>
          <p:nvPr/>
        </p:nvSpPr>
        <p:spPr>
          <a:xfrm>
            <a:off x="314492" y="3859547"/>
            <a:ext cx="1470075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Gyro Structures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47CA52-78F3-56CE-1B57-1B9A8892697F}"/>
              </a:ext>
            </a:extLst>
          </p:cNvPr>
          <p:cNvGrpSpPr/>
          <p:nvPr/>
        </p:nvGrpSpPr>
        <p:grpSpPr>
          <a:xfrm>
            <a:off x="2818107" y="532293"/>
            <a:ext cx="5459963" cy="1771158"/>
            <a:chOff x="2498214" y="607665"/>
            <a:chExt cx="5779859" cy="18749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4A988E5-D413-01A8-6728-1CB39011E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215" y="607665"/>
              <a:ext cx="5779858" cy="1874929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AA4FEE4-4DA7-B71E-1393-2D28A63FDC86}"/>
                </a:ext>
              </a:extLst>
            </p:cNvPr>
            <p:cNvSpPr/>
            <p:nvPr/>
          </p:nvSpPr>
          <p:spPr>
            <a:xfrm>
              <a:off x="2498214" y="607665"/>
              <a:ext cx="5779857" cy="1874929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3F08762-F944-9508-394A-CC8CFB56A4BF}"/>
              </a:ext>
            </a:extLst>
          </p:cNvPr>
          <p:cNvSpPr/>
          <p:nvPr/>
        </p:nvSpPr>
        <p:spPr>
          <a:xfrm>
            <a:off x="314492" y="1285945"/>
            <a:ext cx="1470075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Arial" panose="020B0604020202020204" pitchFamily="34" charset="0"/>
                <a:sym typeface="Calibri"/>
              </a:rPr>
              <a:t>Gyrogroups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D5C682E-2721-C4B0-D633-F993FCFBF9BB}"/>
              </a:ext>
            </a:extLst>
          </p:cNvPr>
          <p:cNvGrpSpPr/>
          <p:nvPr/>
        </p:nvGrpSpPr>
        <p:grpSpPr>
          <a:xfrm>
            <a:off x="2818107" y="2410998"/>
            <a:ext cx="5458091" cy="2445258"/>
            <a:chOff x="2498213" y="2554088"/>
            <a:chExt cx="5779860" cy="258941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EEBE2A6-5F2B-644F-BFEC-CFAD301C9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215" y="2554088"/>
              <a:ext cx="5779858" cy="2589412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09B2A56-F4D3-DD12-4E5C-FB3BC5CA40E2}"/>
                </a:ext>
              </a:extLst>
            </p:cNvPr>
            <p:cNvSpPr/>
            <p:nvPr/>
          </p:nvSpPr>
          <p:spPr>
            <a:xfrm>
              <a:off x="2498213" y="2554088"/>
              <a:ext cx="5779857" cy="2589412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81314C2-C68E-2FBF-2922-2722D10D677F}"/>
              </a:ext>
            </a:extLst>
          </p:cNvPr>
          <p:cNvSpPr txBox="1"/>
          <p:nvPr/>
        </p:nvSpPr>
        <p:spPr>
          <a:xfrm>
            <a:off x="335433" y="1626389"/>
            <a:ext cx="20208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Times New Roman" panose="02020603050405020304" pitchFamily="18" charset="0"/>
                <a:sym typeface="Calibri"/>
              </a:rPr>
              <a:t>Non-associative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Times New Roman" panose="02020603050405020304" pitchFamily="18" charset="0"/>
                <a:sym typeface="Calibri"/>
              </a:rPr>
              <a:t>Gyrations</a:t>
            </a:r>
            <a:endParaRPr 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90C9AB-B0AB-9A45-636F-BCBB00D55613}"/>
              </a:ext>
            </a:extLst>
          </p:cNvPr>
          <p:cNvSpPr txBox="1"/>
          <p:nvPr/>
        </p:nvSpPr>
        <p:spPr>
          <a:xfrm>
            <a:off x="300147" y="4118731"/>
            <a:ext cx="21771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>
                <a:cs typeface="Times New Roman" panose="02020603050405020304" pitchFamily="18" charset="0"/>
                <a:sym typeface="Calibri"/>
              </a:rPr>
              <a:t>Extends the vector structures</a:t>
            </a:r>
            <a:endParaRPr lang="en-US" sz="1200"/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15927F0C-0A32-CBD2-70CE-505AF9EB6B08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2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64BC89-741E-9BA6-6481-D161D924C4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09D17B-F726-B526-8400-1C40266E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" y="768076"/>
            <a:ext cx="8080421" cy="2575511"/>
          </a:xfrm>
          <a:prstGeom prst="rect">
            <a:avLst/>
          </a:prstGeom>
        </p:spPr>
      </p:pic>
      <p:sp>
        <p:nvSpPr>
          <p:cNvPr id="6" name="Google Shape;222;p9">
            <a:extLst>
              <a:ext uri="{FF2B5EF4-FFF2-40B4-BE49-F238E27FC236}">
                <a16:creationId xmlns:a16="http://schemas.microsoft.com/office/drawing/2014/main" id="{4B4EB926-E609-C5C9-15AE-4A6EDA2ABECB}"/>
              </a:ext>
            </a:extLst>
          </p:cNvPr>
          <p:cNvSpPr txBox="1"/>
          <p:nvPr/>
        </p:nvSpPr>
        <p:spPr>
          <a:xfrm>
            <a:off x="2123339" y="3620495"/>
            <a:ext cx="5615032" cy="30773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 err="1">
                <a:cs typeface="Times New Roman" panose="02020603050405020304" pitchFamily="18" charset="0"/>
                <a:sym typeface="Calibri"/>
              </a:rPr>
              <a:t>Several</a:t>
            </a:r>
            <a:r>
              <a:rPr lang="it-IT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sz="1400" dirty="0" err="1">
                <a:cs typeface="Times New Roman" panose="02020603050405020304" pitchFamily="18" charset="0"/>
                <a:sym typeface="Calibri"/>
              </a:rPr>
              <a:t>geometries</a:t>
            </a:r>
            <a:r>
              <a:rPr lang="it-IT" sz="1400" dirty="0">
                <a:cs typeface="Times New Roman" panose="02020603050405020304" pitchFamily="18" charset="0"/>
                <a:sym typeface="Calibri"/>
              </a:rPr>
              <a:t> do </a:t>
            </a:r>
            <a:r>
              <a:rPr lang="it-IT" sz="1400" dirty="0" err="1">
                <a:cs typeface="Times New Roman" panose="02020603050405020304" pitchFamily="18" charset="0"/>
                <a:sym typeface="Calibri"/>
              </a:rPr>
              <a:t>not</a:t>
            </a:r>
            <a:r>
              <a:rPr lang="it-IT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sz="1400" dirty="0" err="1">
                <a:cs typeface="Times New Roman" panose="02020603050405020304" pitchFamily="18" charset="0"/>
                <a:sym typeface="Calibri"/>
              </a:rPr>
              <a:t>form</a:t>
            </a:r>
            <a:r>
              <a:rPr lang="it-IT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sz="1400" dirty="0" err="1">
                <a:cs typeface="Times New Roman" panose="02020603050405020304" pitchFamily="18" charset="0"/>
                <a:sym typeface="Calibri"/>
              </a:rPr>
              <a:t>Lie</a:t>
            </a:r>
            <a:r>
              <a:rPr lang="it-IT" sz="1400" dirty="0">
                <a:cs typeface="Times New Roman" panose="02020603050405020304" pitchFamily="18" charset="0"/>
                <a:sym typeface="Calibri"/>
              </a:rPr>
              <a:t> groups, </a:t>
            </a:r>
            <a:r>
              <a:rPr lang="it-IT" sz="1400" dirty="0" err="1">
                <a:cs typeface="Times New Roman" panose="02020603050405020304" pitchFamily="18" charset="0"/>
                <a:sym typeface="Calibri"/>
              </a:rPr>
              <a:t>but</a:t>
            </a:r>
            <a:r>
              <a:rPr lang="it-IT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sz="1400" dirty="0" err="1">
                <a:cs typeface="Times New Roman" panose="02020603050405020304" pitchFamily="18" charset="0"/>
                <a:sym typeface="Calibri"/>
              </a:rPr>
              <a:t>gyrogroups</a:t>
            </a:r>
            <a:r>
              <a:rPr lang="it-IT" sz="1400" dirty="0">
                <a:cs typeface="Times New Roman" panose="02020603050405020304" pitchFamily="18" charset="0"/>
                <a:sym typeface="Calibri"/>
              </a:rPr>
              <a:t>.</a:t>
            </a:r>
            <a:endParaRPr sz="1400" dirty="0">
              <a:cs typeface="Times New Roman" panose="02020603050405020304" pitchFamily="18" charset="0"/>
            </a:endParaRPr>
          </a:p>
        </p:txBody>
      </p:sp>
      <p:sp>
        <p:nvSpPr>
          <p:cNvPr id="9" name="ProgressBarBackground">
            <a:extLst>
              <a:ext uri="{FF2B5EF4-FFF2-40B4-BE49-F238E27FC236}">
                <a16:creationId xmlns:a16="http://schemas.microsoft.com/office/drawing/2014/main" id="{BFA50598-3BFF-AAAA-7B49-F062965DE8F1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34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0E37CC7-CE9A-7483-13B6-652570DD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GyroBN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FBFAF5A-75AA-2C4E-9A9C-EA6E1653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79" y="1185790"/>
            <a:ext cx="3617213" cy="924399"/>
          </a:xfrm>
          <a:prstGeom prst="rect">
            <a:avLst/>
          </a:prstGeom>
        </p:spPr>
      </p:pic>
      <p:pic>
        <p:nvPicPr>
          <p:cNvPr id="20" name="Google Shape;158;p3">
            <a:extLst>
              <a:ext uri="{FF2B5EF4-FFF2-40B4-BE49-F238E27FC236}">
                <a16:creationId xmlns:a16="http://schemas.microsoft.com/office/drawing/2014/main" id="{A41184D2-C584-CDA3-7AFE-891F3C1112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531" y="1462412"/>
            <a:ext cx="2266159" cy="4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右箭头 20">
            <a:extLst>
              <a:ext uri="{FF2B5EF4-FFF2-40B4-BE49-F238E27FC236}">
                <a16:creationId xmlns:a16="http://schemas.microsoft.com/office/drawing/2014/main" id="{BDDFA0A4-F271-E860-CFAF-F79D1D8590CF}"/>
              </a:ext>
            </a:extLst>
          </p:cNvPr>
          <p:cNvSpPr/>
          <p:nvPr/>
        </p:nvSpPr>
        <p:spPr>
          <a:xfrm>
            <a:off x="4534017" y="1544769"/>
            <a:ext cx="859762" cy="206439"/>
          </a:xfrm>
          <a:prstGeom prst="right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247CC35-624A-8157-3068-BC31A57FE376}"/>
              </a:ext>
            </a:extLst>
          </p:cNvPr>
          <p:cNvSpPr/>
          <p:nvPr/>
        </p:nvSpPr>
        <p:spPr>
          <a:xfrm>
            <a:off x="216770" y="1492024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Construction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60E7B77-7861-AD1A-9588-3DF70136ACF2}"/>
              </a:ext>
            </a:extLst>
          </p:cNvPr>
          <p:cNvSpPr/>
          <p:nvPr/>
        </p:nvSpPr>
        <p:spPr>
          <a:xfrm>
            <a:off x="216770" y="3316600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Arial" panose="020B0604020202020204" pitchFamily="34" charset="0"/>
                <a:sym typeface="Calibri"/>
              </a:rPr>
              <a:t>Question</a:t>
            </a:r>
          </a:p>
        </p:txBody>
      </p:sp>
      <p:sp>
        <p:nvSpPr>
          <p:cNvPr id="12" name="Google Shape;222;p9">
            <a:extLst>
              <a:ext uri="{FF2B5EF4-FFF2-40B4-BE49-F238E27FC236}">
                <a16:creationId xmlns:a16="http://schemas.microsoft.com/office/drawing/2014/main" id="{419A13C7-C302-26D4-09D1-3B9BE19071A6}"/>
              </a:ext>
            </a:extLst>
          </p:cNvPr>
          <p:cNvSpPr txBox="1"/>
          <p:nvPr/>
        </p:nvSpPr>
        <p:spPr>
          <a:xfrm>
            <a:off x="4532929" y="1235862"/>
            <a:ext cx="859762" cy="30773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it-IT" sz="1400" err="1">
                <a:cs typeface="Times New Roman" panose="02020603050405020304" pitchFamily="18" charset="0"/>
                <a:sym typeface="Calibri"/>
              </a:rPr>
              <a:t>Gyro</a:t>
            </a:r>
            <a:endParaRPr sz="1400"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02A854-9B18-DFEA-BB8A-A71F0EB49F99}"/>
              </a:ext>
            </a:extLst>
          </p:cNvPr>
          <p:cNvSpPr txBox="1"/>
          <p:nvPr/>
        </p:nvSpPr>
        <p:spPr>
          <a:xfrm>
            <a:off x="2057531" y="3219046"/>
            <a:ext cx="6550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Calculation of the </a:t>
            </a:r>
            <a:r>
              <a:rPr lang="en-US" altLang="zh-CN" sz="1400" dirty="0">
                <a:solidFill>
                  <a:srgbClr val="0A6FBE"/>
                </a:solidFill>
                <a:sym typeface="Calibri"/>
              </a:rPr>
              <a:t>gyro statistics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Ability to </a:t>
            </a:r>
            <a:r>
              <a:rPr lang="en-US" altLang="zh-CN" sz="1400" dirty="0">
                <a:solidFill>
                  <a:srgbClr val="0A6FBE"/>
                </a:solidFill>
                <a:sym typeface="Calibri"/>
              </a:rPr>
              <a:t>normalize</a:t>
            </a:r>
            <a:r>
              <a:rPr lang="en-US" altLang="zh-CN" sz="1400" dirty="0">
                <a:cs typeface="Times New Roman" panose="02020603050405020304" pitchFamily="18" charset="0"/>
                <a:sym typeface="Calibri"/>
              </a:rPr>
              <a:t> the sample statistics?</a:t>
            </a:r>
          </a:p>
        </p:txBody>
      </p:sp>
      <p:sp>
        <p:nvSpPr>
          <p:cNvPr id="7" name="ProgressBarBackground">
            <a:extLst>
              <a:ext uri="{FF2B5EF4-FFF2-40B4-BE49-F238E27FC236}">
                <a16:creationId xmlns:a16="http://schemas.microsoft.com/office/drawing/2014/main" id="{D73EC0CB-04BE-27B4-CFA9-18A26D0C0897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50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0E37CC7-CE9A-7483-13B6-652570DD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Theories</a:t>
            </a:r>
            <a:endParaRPr 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D1CD310-3829-0094-E365-84D8D194C677}"/>
              </a:ext>
            </a:extLst>
          </p:cNvPr>
          <p:cNvSpPr/>
          <p:nvPr/>
        </p:nvSpPr>
        <p:spPr>
          <a:xfrm>
            <a:off x="335433" y="709074"/>
            <a:ext cx="1235102" cy="469185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Slacked</a:t>
            </a:r>
          </a:p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Definition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246B72-D19F-BBF1-9108-7AB20946A4F0}"/>
              </a:ext>
            </a:extLst>
          </p:cNvPr>
          <p:cNvGrpSpPr/>
          <p:nvPr/>
        </p:nvGrpSpPr>
        <p:grpSpPr>
          <a:xfrm>
            <a:off x="2477951" y="539260"/>
            <a:ext cx="6500419" cy="1132535"/>
            <a:chOff x="2477951" y="539260"/>
            <a:chExt cx="6500419" cy="113253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06D95-9E24-8C60-F7E9-126BA02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7952" y="1461315"/>
              <a:ext cx="6500416" cy="210480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087AE11-9881-8088-BC70-0D5BA7330585}"/>
                </a:ext>
              </a:extLst>
            </p:cNvPr>
            <p:cNvGrpSpPr/>
            <p:nvPr/>
          </p:nvGrpSpPr>
          <p:grpSpPr>
            <a:xfrm>
              <a:off x="2477953" y="553549"/>
              <a:ext cx="6500417" cy="900932"/>
              <a:chOff x="2477953" y="553549"/>
              <a:chExt cx="6500417" cy="90093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FDDED1-9DF5-9661-3F58-BC1C5E60E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7953" y="553549"/>
                <a:ext cx="6500417" cy="667084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2D459634-09D7-2B34-C845-680D289C5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7953" y="1220633"/>
                <a:ext cx="1670952" cy="233848"/>
              </a:xfrm>
              <a:prstGeom prst="rect">
                <a:avLst/>
              </a:prstGeom>
            </p:spPr>
          </p:pic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9D8EFD3-FEFD-C30A-F817-19BEF8BA7561}"/>
                </a:ext>
              </a:extLst>
            </p:cNvPr>
            <p:cNvSpPr/>
            <p:nvPr/>
          </p:nvSpPr>
          <p:spPr>
            <a:xfrm>
              <a:off x="2477951" y="539260"/>
              <a:ext cx="6500416" cy="1132535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FF72FD-3C6F-236C-4357-11C79BBAD5E3}"/>
              </a:ext>
            </a:extLst>
          </p:cNvPr>
          <p:cNvGrpSpPr/>
          <p:nvPr/>
        </p:nvGrpSpPr>
        <p:grpSpPr>
          <a:xfrm>
            <a:off x="251538" y="1332470"/>
            <a:ext cx="1402890" cy="244021"/>
            <a:chOff x="488731" y="1359977"/>
            <a:chExt cx="1842760" cy="320533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8EAF74B-5BD3-1BC7-0721-984E289F0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773" y="1418148"/>
              <a:ext cx="1786677" cy="222742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1CE4B3C-4A63-4CFE-6E78-4B864DE98D35}"/>
                </a:ext>
              </a:extLst>
            </p:cNvPr>
            <p:cNvSpPr/>
            <p:nvPr/>
          </p:nvSpPr>
          <p:spPr>
            <a:xfrm>
              <a:off x="488731" y="1359977"/>
              <a:ext cx="1842760" cy="32053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rogressBarBackground">
            <a:extLst>
              <a:ext uri="{FF2B5EF4-FFF2-40B4-BE49-F238E27FC236}">
                <a16:creationId xmlns:a16="http://schemas.microsoft.com/office/drawing/2014/main" id="{323C668E-1D52-63D4-E1DF-0951E15F625B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D08BA6B-991F-8219-C645-D7CDEFD4EC1C}"/>
              </a:ext>
            </a:extLst>
          </p:cNvPr>
          <p:cNvSpPr/>
          <p:nvPr/>
        </p:nvSpPr>
        <p:spPr>
          <a:xfrm>
            <a:off x="349393" y="2928258"/>
            <a:ext cx="1235102" cy="469185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Results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ECD64C-64DF-5351-A6FA-9D3A970F9ED5}"/>
              </a:ext>
            </a:extLst>
          </p:cNvPr>
          <p:cNvSpPr txBox="1"/>
          <p:nvPr/>
        </p:nvSpPr>
        <p:spPr>
          <a:xfrm>
            <a:off x="2463990" y="3743823"/>
            <a:ext cx="6550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A6FBE"/>
                </a:solidFill>
                <a:sym typeface="Calibri"/>
              </a:rPr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Times New Roman" panose="02020603050405020304" pitchFamily="18" charset="0"/>
                <a:sym typeface="Calibri"/>
              </a:rPr>
              <a:t>Gyro mean and variance </a:t>
            </a:r>
            <a:r>
              <a:rPr lang="en-US" altLang="zh-CN" sz="1200" dirty="0">
                <a:solidFill>
                  <a:srgbClr val="0A6FBE"/>
                </a:solidFill>
                <a:sym typeface="Calibri"/>
              </a:rPr>
              <a:t>⇔</a:t>
            </a:r>
            <a:r>
              <a:rPr lang="en-US" altLang="zh-CN" sz="1200" dirty="0">
                <a:cs typeface="Times New Roman" panose="02020603050405020304" pitchFamily="18" charset="0"/>
                <a:sym typeface="Calibri"/>
              </a:rPr>
              <a:t> Riemannian mean and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Times New Roman" panose="02020603050405020304" pitchFamily="18" charset="0"/>
                <a:sym typeface="Calibri"/>
              </a:rPr>
              <a:t>Gyro operations </a:t>
            </a:r>
            <a:r>
              <a:rPr lang="en-US" altLang="zh-CN" sz="1200" dirty="0">
                <a:solidFill>
                  <a:srgbClr val="0A6FBE"/>
                </a:solidFill>
                <a:sym typeface="Calibri"/>
              </a:rPr>
              <a:t>can</a:t>
            </a:r>
            <a:r>
              <a:rPr lang="en-US" altLang="zh-CN" sz="1200" dirty="0">
                <a:cs typeface="Times New Roman" panose="02020603050405020304" pitchFamily="18" charset="0"/>
                <a:sym typeface="Calibri"/>
              </a:rPr>
              <a:t> normalize sample statistics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25DBE3-C7BB-9C34-E802-3B0BC72C8602}"/>
              </a:ext>
            </a:extLst>
          </p:cNvPr>
          <p:cNvGrpSpPr/>
          <p:nvPr/>
        </p:nvGrpSpPr>
        <p:grpSpPr>
          <a:xfrm>
            <a:off x="2463990" y="2855696"/>
            <a:ext cx="6500417" cy="583048"/>
            <a:chOff x="2477951" y="3752259"/>
            <a:chExt cx="6500417" cy="58304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5257375-E153-9285-C550-DF889354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7951" y="3783522"/>
              <a:ext cx="6500417" cy="551785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F3A455C-15A7-BDAB-A8E2-21F928DFA051}"/>
                </a:ext>
              </a:extLst>
            </p:cNvPr>
            <p:cNvSpPr/>
            <p:nvPr/>
          </p:nvSpPr>
          <p:spPr>
            <a:xfrm>
              <a:off x="2477951" y="3752259"/>
              <a:ext cx="6500416" cy="583048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4" name="右箭头 13">
            <a:extLst>
              <a:ext uri="{FF2B5EF4-FFF2-40B4-BE49-F238E27FC236}">
                <a16:creationId xmlns:a16="http://schemas.microsoft.com/office/drawing/2014/main" id="{8ED8567F-31B7-1EE5-0381-54CA5E2AF85A}"/>
              </a:ext>
            </a:extLst>
          </p:cNvPr>
          <p:cNvSpPr/>
          <p:nvPr/>
        </p:nvSpPr>
        <p:spPr>
          <a:xfrm rot="5400000">
            <a:off x="5376694" y="2123424"/>
            <a:ext cx="675008" cy="280642"/>
          </a:xfrm>
          <a:prstGeom prst="right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55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0E37CC7-CE9A-7483-13B6-652570DD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Theories</a:t>
            </a:r>
            <a:endParaRPr 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CA427CB-F129-0F55-CE0F-E5FA60EAE66D}"/>
              </a:ext>
            </a:extLst>
          </p:cNvPr>
          <p:cNvSpPr/>
          <p:nvPr/>
        </p:nvSpPr>
        <p:spPr>
          <a:xfrm>
            <a:off x="139603" y="1339911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Guarantee</a:t>
            </a:r>
            <a:endParaRPr lang="it-IT" altLang="zh-CN" sz="1400" dirty="0">
              <a:sym typeface="Calibri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9BFDD7C-336B-92B4-4ED5-371C5EB4C896}"/>
              </a:ext>
            </a:extLst>
          </p:cNvPr>
          <p:cNvGrpSpPr/>
          <p:nvPr/>
        </p:nvGrpSpPr>
        <p:grpSpPr>
          <a:xfrm>
            <a:off x="2847278" y="893463"/>
            <a:ext cx="5901148" cy="1093657"/>
            <a:chOff x="2812377" y="1745038"/>
            <a:chExt cx="5901148" cy="109365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1B53D88-7498-437F-3C9D-4A69E49F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2378" y="1795702"/>
              <a:ext cx="5901147" cy="104299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E1DA157-4226-387A-34A7-ADE29A5733A4}"/>
                </a:ext>
              </a:extLst>
            </p:cNvPr>
            <p:cNvSpPr/>
            <p:nvPr/>
          </p:nvSpPr>
          <p:spPr>
            <a:xfrm>
              <a:off x="2812377" y="1745038"/>
              <a:ext cx="5901148" cy="1093657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B4BD5B5-E5F0-B143-BDC5-27C97EA2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277" y="2121796"/>
            <a:ext cx="5984285" cy="2205025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07D54444-FDBF-42DB-4021-78EA9688A0C3}"/>
              </a:ext>
            </a:extLst>
          </p:cNvPr>
          <p:cNvSpPr/>
          <p:nvPr/>
        </p:nvSpPr>
        <p:spPr>
          <a:xfrm>
            <a:off x="139603" y="3146115"/>
            <a:ext cx="1307802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Algorithm</a:t>
            </a:r>
            <a:endParaRPr lang="it-IT" altLang="zh-CN" sz="1400" dirty="0">
              <a:sym typeface="Calibri"/>
            </a:endParaRPr>
          </a:p>
        </p:txBody>
      </p:sp>
      <p:sp>
        <p:nvSpPr>
          <p:cNvPr id="12" name="ProgressBarBackground">
            <a:extLst>
              <a:ext uri="{FF2B5EF4-FFF2-40B4-BE49-F238E27FC236}">
                <a16:creationId xmlns:a16="http://schemas.microsoft.com/office/drawing/2014/main" id="{6654217F-6A14-8D8F-2FBC-0D690ABB92C9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5972BC-9F3C-09B8-7CBE-5AC713647AD9}"/>
              </a:ext>
            </a:extLst>
          </p:cNvPr>
          <p:cNvSpPr txBox="1"/>
          <p:nvPr/>
        </p:nvSpPr>
        <p:spPr>
          <a:xfrm>
            <a:off x="2847277" y="4418742"/>
            <a:ext cx="5648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altLang="zh-CN" sz="1400" dirty="0" err="1">
                <a:solidFill>
                  <a:srgbClr val="0A6FBE"/>
                </a:solidFill>
                <a:sym typeface="Calibri"/>
              </a:rPr>
              <a:t>Generality</a:t>
            </a: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: </a:t>
            </a:r>
            <a:r>
              <a:rPr lang="it-IT" altLang="zh-CN" sz="1400" dirty="0" err="1">
                <a:cs typeface="Times New Roman" panose="02020603050405020304" pitchFamily="18" charset="0"/>
                <a:sym typeface="Calibri"/>
              </a:rPr>
              <a:t>incorporating</a:t>
            </a: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altLang="zh-CN" sz="1400" dirty="0" err="1">
                <a:cs typeface="Times New Roman" panose="02020603050405020304" pitchFamily="18" charset="0"/>
                <a:sym typeface="Calibri"/>
              </a:rPr>
              <a:t>several</a:t>
            </a: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 </a:t>
            </a:r>
            <a:r>
              <a:rPr lang="it-IT" altLang="zh-CN" sz="1400" dirty="0" err="1">
                <a:cs typeface="Times New Roman" panose="02020603050405020304" pitchFamily="18" charset="0"/>
                <a:sym typeface="Calibri"/>
              </a:rPr>
              <a:t>previous</a:t>
            </a:r>
            <a:r>
              <a:rPr lang="it-IT" altLang="zh-CN" sz="1400" dirty="0">
                <a:cs typeface="Times New Roman" panose="02020603050405020304" pitchFamily="18" charset="0"/>
                <a:sym typeface="Calibri"/>
              </a:rPr>
              <a:t> RBN </a:t>
            </a:r>
            <a:r>
              <a:rPr lang="it-IT" altLang="zh-CN" sz="1400" dirty="0" err="1">
                <a:cs typeface="Times New Roman" panose="02020603050405020304" pitchFamily="18" charset="0"/>
                <a:sym typeface="Calibri"/>
              </a:rPr>
              <a:t>methods</a:t>
            </a:r>
            <a:endParaRPr lang="en-US" sz="1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883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0E37CC7-CE9A-7483-13B6-652570DD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E07CB9-649B-4DC4-FB7C-7374D653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29" y="2978572"/>
            <a:ext cx="6381853" cy="1774863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4F6122A-AA53-1401-2BCC-A34598B98648}"/>
              </a:ext>
            </a:extLst>
          </p:cNvPr>
          <p:cNvSpPr/>
          <p:nvPr/>
        </p:nvSpPr>
        <p:spPr>
          <a:xfrm>
            <a:off x="188462" y="3765287"/>
            <a:ext cx="1382071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Visualization</a:t>
            </a:r>
            <a:endParaRPr lang="it-IT" altLang="zh-CN" sz="1400" dirty="0"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A5EF2A-AD98-3D22-D353-7F53AC4C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02" y="636518"/>
            <a:ext cx="5514198" cy="2032506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36894AE2-866D-6E72-ADF5-A3072A9BFCC3}"/>
              </a:ext>
            </a:extLst>
          </p:cNvPr>
          <p:cNvSpPr/>
          <p:nvPr/>
        </p:nvSpPr>
        <p:spPr>
          <a:xfrm>
            <a:off x="188462" y="1527059"/>
            <a:ext cx="1382071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Instantiations</a:t>
            </a:r>
            <a:endParaRPr lang="it-IT" altLang="zh-CN" sz="1400" dirty="0">
              <a:sym typeface="Calibri"/>
            </a:endParaRPr>
          </a:p>
        </p:txBody>
      </p:sp>
      <p:sp>
        <p:nvSpPr>
          <p:cNvPr id="11" name="ProgressBarBackground">
            <a:extLst>
              <a:ext uri="{FF2B5EF4-FFF2-40B4-BE49-F238E27FC236}">
                <a16:creationId xmlns:a16="http://schemas.microsoft.com/office/drawing/2014/main" id="{1B5E2D4A-1CA9-CAF9-F2E4-BF46ADA0B886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0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0E37CC7-CE9A-7483-13B6-652570DD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34905D-072C-CA22-68AD-71439471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545" y="778046"/>
            <a:ext cx="6361499" cy="15111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940C47-5B80-DC76-2DEA-FA283374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58" y="2571750"/>
            <a:ext cx="7018872" cy="2193877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62F731B2-6C1D-FA1D-7663-2D0829ECB286}"/>
              </a:ext>
            </a:extLst>
          </p:cNvPr>
          <p:cNvSpPr/>
          <p:nvPr/>
        </p:nvSpPr>
        <p:spPr>
          <a:xfrm>
            <a:off x="104701" y="1407900"/>
            <a:ext cx="1382071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Grassmannian</a:t>
            </a:r>
            <a:endParaRPr lang="it-IT" altLang="zh-CN" sz="1400" dirty="0">
              <a:sym typeface="Calibri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3837D5B-E7D0-D3DE-43CE-09E964DA45B9}"/>
              </a:ext>
            </a:extLst>
          </p:cNvPr>
          <p:cNvSpPr/>
          <p:nvPr/>
        </p:nvSpPr>
        <p:spPr>
          <a:xfrm>
            <a:off x="104701" y="3542976"/>
            <a:ext cx="1382071" cy="251423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Hyperbolic</a:t>
            </a:r>
            <a:endParaRPr lang="it-IT" altLang="zh-CN" sz="1400" dirty="0">
              <a:sym typeface="Calibri"/>
            </a:endParaRPr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F14FBDFB-1829-3D69-CF7A-C352F10617FF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19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50181ED-B1F8-78BE-5DD3-A1BAD1831028}"/>
              </a:ext>
            </a:extLst>
          </p:cNvPr>
          <p:cNvSpPr txBox="1"/>
          <p:nvPr/>
        </p:nvSpPr>
        <p:spPr>
          <a:xfrm>
            <a:off x="0" y="4761141"/>
            <a:ext cx="69522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Wang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R, </a:t>
            </a:r>
            <a:r>
              <a:rPr lang="en-US" altLang="zh-CN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 S, 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</a:t>
            </a:r>
            <a:r>
              <a:rPr lang="zh-CN" altLang="en-US" sz="8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Z</a:t>
            </a:r>
            <a:r>
              <a:rPr lang="en-US" altLang="zh-CN" sz="800" b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†</a:t>
            </a:r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et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al,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Learning to Normalize on the SPD Manifold under Bures-Wasserstein Geometry, CVPR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2025</a:t>
            </a:r>
            <a:endParaRPr 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0E37CC7-CE9A-7483-13B6-652570DD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GWBMBN for Ill-Conditioned SPD Matrix Learning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E46718-7AF3-B072-BA75-6BAD65EB0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06" y="1113353"/>
            <a:ext cx="5603318" cy="3111341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AE06486-628A-2E25-0A5C-1AA844F67302}"/>
              </a:ext>
            </a:extLst>
          </p:cNvPr>
          <p:cNvSpPr/>
          <p:nvPr/>
        </p:nvSpPr>
        <p:spPr>
          <a:xfrm>
            <a:off x="523896" y="2337367"/>
            <a:ext cx="1388666" cy="469185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Ill-conditioning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CC5075-9AFB-1FFF-C69B-C7D120FA8DCB}"/>
              </a:ext>
            </a:extLst>
          </p:cNvPr>
          <p:cNvSpPr txBox="1"/>
          <p:nvPr/>
        </p:nvSpPr>
        <p:spPr>
          <a:xfrm>
            <a:off x="523896" y="2829890"/>
            <a:ext cx="2020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Times New Roman" panose="02020603050405020304" pitchFamily="18" charset="0"/>
                <a:sym typeface="Calibri"/>
              </a:rPr>
              <a:t>Overwhelming</a:t>
            </a:r>
            <a:endParaRPr lang="en-US" sz="1200" dirty="0"/>
          </a:p>
        </p:txBody>
      </p:sp>
      <p:sp>
        <p:nvSpPr>
          <p:cNvPr id="11" name="ProgressBarBackground">
            <a:extLst>
              <a:ext uri="{FF2B5EF4-FFF2-40B4-BE49-F238E27FC236}">
                <a16:creationId xmlns:a16="http://schemas.microsoft.com/office/drawing/2014/main" id="{219D5ACE-7B3E-E19C-BE03-84E380CD05D9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8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5D7EB3-7565-0FCB-885D-1332FA2C6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411895-2664-24E2-599B-4CFF98A0D5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Backgrounds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BA9B19E-E323-4198-2844-B01BE7CED521}"/>
              </a:ext>
            </a:extLst>
          </p:cNvPr>
          <p:cNvSpPr txBox="1"/>
          <p:nvPr/>
        </p:nvSpPr>
        <p:spPr>
          <a:xfrm>
            <a:off x="3272989" y="3641939"/>
            <a:ext cx="3686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Manifolds differ with the Euclidean space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A2A42F-9017-C714-C85F-BF21AFDD3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24" y="917815"/>
            <a:ext cx="6521076" cy="2173692"/>
          </a:xfrm>
          <a:prstGeom prst="rect">
            <a:avLst/>
          </a:prstGeom>
        </p:spPr>
      </p:pic>
      <p:pic>
        <p:nvPicPr>
          <p:cNvPr id="37" name="图片 36" descr="图表, 雷达图&#10;&#10;描述已自动生成">
            <a:extLst>
              <a:ext uri="{FF2B5EF4-FFF2-40B4-BE49-F238E27FC236}">
                <a16:creationId xmlns:a16="http://schemas.microsoft.com/office/drawing/2014/main" id="{E6CAA663-8552-37EF-2E8F-CDDDF6F66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07" y="1092845"/>
            <a:ext cx="2664882" cy="19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73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0E37CC7-CE9A-7483-13B6-652570DD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GWBMBN for Ill-Conditioned SPD Matrix Learning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357B-601B-F08B-95E6-78963F90B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0" y="2583353"/>
            <a:ext cx="6065753" cy="22303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381708-AF61-A31C-2897-4BC44072A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08" y="2377775"/>
            <a:ext cx="1900405" cy="2441344"/>
          </a:xfrm>
          <a:prstGeom prst="rect">
            <a:avLst/>
          </a:prstGeom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43992956-8502-A95E-48E2-64BCFD44590B}"/>
              </a:ext>
            </a:extLst>
          </p:cNvPr>
          <p:cNvSpPr/>
          <p:nvPr/>
        </p:nvSpPr>
        <p:spPr>
          <a:xfrm>
            <a:off x="691419" y="815248"/>
            <a:ext cx="1514307" cy="469185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AIM: quadratic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8E348A2-431C-65EF-1ECF-7411C499A4D7}"/>
              </a:ext>
            </a:extLst>
          </p:cNvPr>
          <p:cNvSpPr/>
          <p:nvPr/>
        </p:nvSpPr>
        <p:spPr>
          <a:xfrm>
            <a:off x="691420" y="1729015"/>
            <a:ext cx="1514308" cy="469185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BWM: linear</a:t>
            </a:r>
          </a:p>
        </p:txBody>
      </p:sp>
      <p:sp>
        <p:nvSpPr>
          <p:cNvPr id="7" name="ProgressBarBackground">
            <a:extLst>
              <a:ext uri="{FF2B5EF4-FFF2-40B4-BE49-F238E27FC236}">
                <a16:creationId xmlns:a16="http://schemas.microsoft.com/office/drawing/2014/main" id="{E0CBDCC2-1B2A-1185-05A3-E160A83B3019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图片 22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\begin{equation*}&#10;\begin{aligned}&#10;g_{\mathbf{X}}^{\mathrm{BW}}\left(\mathbf{S}_1, \mathbf{S}_2\right) &amp; =\frac{1}{2} \operatorname{tr}\left(\mathcal{L}_{\mathbf{X}}\left(\mathbf{S}_1\right) \mathbf{S}_2\right) \\&#10;&amp; =\frac{1}{2} \operatorname{vec}\left(\mathbf{S}_1\right)^T(\mathbf{X}  +  \mathbf{X})^{-1} \operatorname{vec}\left(\mathbf{S}_2\right)&#10;\end{aligned}&#10;\end{equation*}&#10;&#10;\end{document}" title="IguanaTex Picture Display">
            <a:extLst>
              <a:ext uri="{FF2B5EF4-FFF2-40B4-BE49-F238E27FC236}">
                <a16:creationId xmlns:a16="http://schemas.microsoft.com/office/drawing/2014/main" id="{4AF78AFF-670F-2C4E-3C30-53ADA22ED4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912" y="1565799"/>
            <a:ext cx="3398278" cy="757042"/>
          </a:xfrm>
          <a:prstGeom prst="rect">
            <a:avLst/>
          </a:prstGeom>
        </p:spPr>
      </p:pic>
      <p:pic>
        <p:nvPicPr>
          <p:cNvPr id="14" name="图片 13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\begin{equation*}&#10;\begin{aligned}&#10;g_{\mathbf{X}_1}^{\mathrm{AI}}\left(\mathbf{S}_1, \mathbf{S}_2\right) &amp; =\operatorname{tr}\left(\mathbf{X}_1^{-1} \mathbf{S}_1 \mathbf{X}_1^{-1} \mathbf{S}_2\right) \\&#10;&amp; =\operatorname{vec}\left(\mathbf{S}_1\right)^T\left(\mathbf{X}_1 \otimes \mathbf{X}_1\right)^{-1} \operatorname{vec}\left(\mathbf{S}_2\right)&#10;\end{aligned}&#10;\end{equation*}&#10;&#10;\end{document}" title="IguanaTex Picture Display">
            <a:extLst>
              <a:ext uri="{FF2B5EF4-FFF2-40B4-BE49-F238E27FC236}">
                <a16:creationId xmlns:a16="http://schemas.microsoft.com/office/drawing/2014/main" id="{30C0258F-05BD-9C95-0E6E-6E802E2AF7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29" y="870830"/>
            <a:ext cx="3406314" cy="4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0E37CC7-CE9A-7483-13B6-652570DD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GWBMBN for Ill-Conditioned SPD Matrix Learning</a:t>
            </a:r>
          </a:p>
        </p:txBody>
      </p:sp>
      <p:pic>
        <p:nvPicPr>
          <p:cNvPr id="3" name="Google Shape;158;p3">
            <a:extLst>
              <a:ext uri="{FF2B5EF4-FFF2-40B4-BE49-F238E27FC236}">
                <a16:creationId xmlns:a16="http://schemas.microsoft.com/office/drawing/2014/main" id="{28D27712-C535-921A-92A5-6641013640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5729" y="1173794"/>
            <a:ext cx="2266159" cy="4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07DBEE88-A525-E37A-02A9-5CE9AA9C0C11}"/>
              </a:ext>
            </a:extLst>
          </p:cNvPr>
          <p:cNvSpPr/>
          <p:nvPr/>
        </p:nvSpPr>
        <p:spPr>
          <a:xfrm>
            <a:off x="3963523" y="1302295"/>
            <a:ext cx="859762" cy="206439"/>
          </a:xfrm>
          <a:prstGeom prst="right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C278B8B-B924-8CD1-D19E-A59061C075CD}"/>
              </a:ext>
            </a:extLst>
          </p:cNvPr>
          <p:cNvSpPr/>
          <p:nvPr/>
        </p:nvSpPr>
        <p:spPr>
          <a:xfrm>
            <a:off x="98203" y="1249550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Construction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ABDA166-3F65-D3C1-5D63-BF84DB044371}"/>
              </a:ext>
            </a:extLst>
          </p:cNvPr>
          <p:cNvSpPr/>
          <p:nvPr/>
        </p:nvSpPr>
        <p:spPr>
          <a:xfrm>
            <a:off x="89885" y="3305306"/>
            <a:ext cx="1266336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Simplification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BD73D9-11BA-9D17-F25B-865C900A98AA}"/>
              </a:ext>
            </a:extLst>
          </p:cNvPr>
          <p:cNvGrpSpPr/>
          <p:nvPr/>
        </p:nvGrpSpPr>
        <p:grpSpPr>
          <a:xfrm>
            <a:off x="5046650" y="843535"/>
            <a:ext cx="3897708" cy="1159318"/>
            <a:chOff x="5046651" y="1188847"/>
            <a:chExt cx="3897708" cy="115931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B180135-15F3-664A-72F5-3F9ECFAFC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6651" y="1188847"/>
              <a:ext cx="3897708" cy="1159318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2E04480-71B9-A67A-697A-02CA7BE5B17D}"/>
                </a:ext>
              </a:extLst>
            </p:cNvPr>
            <p:cNvSpPr/>
            <p:nvPr/>
          </p:nvSpPr>
          <p:spPr>
            <a:xfrm>
              <a:off x="5046651" y="1206857"/>
              <a:ext cx="3897708" cy="1141308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21E37D7A-4665-EE4F-7F2E-EA0639945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281" y="2260457"/>
            <a:ext cx="4635694" cy="230317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E8F3CF-B06C-279D-98AB-B438F6FB7888}"/>
              </a:ext>
            </a:extLst>
          </p:cNvPr>
          <p:cNvSpPr txBox="1"/>
          <p:nvPr/>
        </p:nvSpPr>
        <p:spPr>
          <a:xfrm>
            <a:off x="3721293" y="4554232"/>
            <a:ext cx="5499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Times New Roman" panose="02020603050405020304" pitchFamily="18" charset="0"/>
                <a:sym typeface="Calibri"/>
              </a:rPr>
              <a:t>Power-deformed generalized BWM is simplified by Riemannian isometries </a:t>
            </a:r>
          </a:p>
        </p:txBody>
      </p:sp>
      <p:sp>
        <p:nvSpPr>
          <p:cNvPr id="11" name="ProgressBarBackground">
            <a:extLst>
              <a:ext uri="{FF2B5EF4-FFF2-40B4-BE49-F238E27FC236}">
                <a16:creationId xmlns:a16="http://schemas.microsoft.com/office/drawing/2014/main" id="{79D905F2-36DB-8C80-1104-C6AC4200E475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\[&#10;{g}_{X}^{\mathrm{GBW}}(S_{1}, S_{2}) = \frac{1}{2} {\mathrm{tr}}\left(\mathcal{L}_{X,M}(S_{1}) S_{2}\right)&#10;\]&#10;&#10;\end{document}" title="IguanaTex Picture Display">
            <a:extLst>
              <a:ext uri="{FF2B5EF4-FFF2-40B4-BE49-F238E27FC236}">
                <a16:creationId xmlns:a16="http://schemas.microsoft.com/office/drawing/2014/main" id="{A3F16CBF-0992-6DE7-31AB-28D1A53A1A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71" y="3637263"/>
            <a:ext cx="1891526" cy="266591"/>
          </a:xfrm>
          <a:prstGeom prst="rect">
            <a:avLst/>
          </a:prstGeom>
        </p:spPr>
      </p:pic>
      <p:pic>
        <p:nvPicPr>
          <p:cNvPr id="16" name="图片 15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\[&#10;{g}_{X}^{\mathrm{BW}}(S_{1}, S_{2}) = \frac{1}{2} {\mathrm{tr}}\left(\mathcal{L}_{M}(S_{1}) S_{2}\right)&#10;\]&#10;&#10;\end{document}" title="IguanaTex Picture Display">
            <a:extLst>
              <a:ext uri="{FF2B5EF4-FFF2-40B4-BE49-F238E27FC236}">
                <a16:creationId xmlns:a16="http://schemas.microsoft.com/office/drawing/2014/main" id="{3772AA85-D282-A25F-3A0C-B67DACC441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03" y="2991683"/>
            <a:ext cx="1701104" cy="266591"/>
          </a:xfrm>
          <a:prstGeom prst="rect">
            <a:avLst/>
          </a:prstGeom>
        </p:spPr>
      </p:pic>
      <p:sp>
        <p:nvSpPr>
          <p:cNvPr id="18" name="上下箭头 17">
            <a:extLst>
              <a:ext uri="{FF2B5EF4-FFF2-40B4-BE49-F238E27FC236}">
                <a16:creationId xmlns:a16="http://schemas.microsoft.com/office/drawing/2014/main" id="{BBF6DB32-327F-3ACA-405C-137434EAD624}"/>
              </a:ext>
            </a:extLst>
          </p:cNvPr>
          <p:cNvSpPr/>
          <p:nvPr/>
        </p:nvSpPr>
        <p:spPr>
          <a:xfrm>
            <a:off x="2304263" y="3240600"/>
            <a:ext cx="170792" cy="420084"/>
          </a:xfrm>
          <a:prstGeom prst="upDownArrow">
            <a:avLst>
              <a:gd name="adj1" fmla="val 50000"/>
              <a:gd name="adj2" fmla="val 64315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A8ED68E5-890A-0105-D167-79CFB464A91C}"/>
              </a:ext>
            </a:extLst>
          </p:cNvPr>
          <p:cNvSpPr/>
          <p:nvPr/>
        </p:nvSpPr>
        <p:spPr>
          <a:xfrm>
            <a:off x="3475272" y="3331679"/>
            <a:ext cx="542194" cy="206439"/>
          </a:xfrm>
          <a:prstGeom prst="right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0E37CC7-CE9A-7483-13B6-652570DD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GWBMBN for Ill-Conditioned SPD Matrix Learning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DAD46F-CEA8-F8D2-A286-27E2DCE6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7" y="1269596"/>
            <a:ext cx="5282230" cy="2007351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430387AE-0A89-5AB1-64D8-A7C97F96973A}"/>
              </a:ext>
            </a:extLst>
          </p:cNvPr>
          <p:cNvSpPr/>
          <p:nvPr/>
        </p:nvSpPr>
        <p:spPr>
          <a:xfrm>
            <a:off x="5865459" y="607110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RResNet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E237DD-94A5-3B43-4FA4-ACD9E6040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95" y="1051504"/>
            <a:ext cx="2569895" cy="2355035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3ABB804D-718F-3B22-654E-729891BD32DD}"/>
              </a:ext>
            </a:extLst>
          </p:cNvPr>
          <p:cNvSpPr/>
          <p:nvPr/>
        </p:nvSpPr>
        <p:spPr>
          <a:xfrm>
            <a:off x="1084461" y="607110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EEG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FA37614-5C44-F994-17CC-67D9F95A38D3}"/>
              </a:ext>
            </a:extLst>
          </p:cNvPr>
          <p:cNvSpPr/>
          <p:nvPr/>
        </p:nvSpPr>
        <p:spPr>
          <a:xfrm>
            <a:off x="1072844" y="3771507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Limitation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AF26EC-0863-566E-8F83-E36D17DCEC11}"/>
              </a:ext>
            </a:extLst>
          </p:cNvPr>
          <p:cNvSpPr txBox="1"/>
          <p:nvPr/>
        </p:nvSpPr>
        <p:spPr>
          <a:xfrm>
            <a:off x="2593108" y="3762599"/>
            <a:ext cx="262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Times New Roman" panose="02020603050405020304" pitchFamily="18" charset="0"/>
                <a:sym typeface="Calibri"/>
              </a:rPr>
              <a:t>Fail to normalize sample mean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1440D1-006B-191D-13BD-0B40B7AD23D6}"/>
              </a:ext>
            </a:extLst>
          </p:cNvPr>
          <p:cNvGrpSpPr/>
          <p:nvPr/>
        </p:nvGrpSpPr>
        <p:grpSpPr>
          <a:xfrm>
            <a:off x="5731948" y="3446120"/>
            <a:ext cx="2876475" cy="855567"/>
            <a:chOff x="5731948" y="3945626"/>
            <a:chExt cx="2876475" cy="85556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1DFEC90-BDF4-8B37-8DF5-1A112395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948" y="3945626"/>
              <a:ext cx="2876475" cy="855567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BECC3AC-38E0-9C77-B02C-B6B847FCD64E}"/>
                </a:ext>
              </a:extLst>
            </p:cNvPr>
            <p:cNvSpPr/>
            <p:nvPr/>
          </p:nvSpPr>
          <p:spPr>
            <a:xfrm>
              <a:off x="5731949" y="3955746"/>
              <a:ext cx="2876474" cy="835326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1800"/>
            </a:p>
          </p:txBody>
        </p:sp>
      </p:grpSp>
      <p:sp>
        <p:nvSpPr>
          <p:cNvPr id="7" name="ProgressBarBackground">
            <a:extLst>
              <a:ext uri="{FF2B5EF4-FFF2-40B4-BE49-F238E27FC236}">
                <a16:creationId xmlns:a16="http://schemas.microsoft.com/office/drawing/2014/main" id="{91E03798-BF7A-5508-DC86-ECC3A6E775BC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2C88B78D-AEDD-0E89-1884-C26AD2CDA097}"/>
              </a:ext>
            </a:extLst>
          </p:cNvPr>
          <p:cNvSpPr/>
          <p:nvPr/>
        </p:nvSpPr>
        <p:spPr>
          <a:xfrm>
            <a:off x="1072844" y="4483202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Solution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8F1399-87D5-ECD6-F2DD-A7513F2C560B}"/>
              </a:ext>
            </a:extLst>
          </p:cNvPr>
          <p:cNvSpPr txBox="1"/>
          <p:nvPr/>
        </p:nvSpPr>
        <p:spPr>
          <a:xfrm>
            <a:off x="2593108" y="4474294"/>
            <a:ext cx="2621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A6FBE"/>
                </a:solidFill>
                <a:sym typeface="Calibri"/>
              </a:rPr>
              <a:t>Invariance</a:t>
            </a:r>
            <a:r>
              <a:rPr lang="en-US" altLang="zh-CN" sz="1200" dirty="0">
                <a:cs typeface="Times New Roman" panose="02020603050405020304" pitchFamily="18" charset="0"/>
                <a:sym typeface="Calibri"/>
              </a:rPr>
              <a:t> (in progress)</a:t>
            </a:r>
          </a:p>
        </p:txBody>
      </p:sp>
    </p:spTree>
    <p:extLst>
      <p:ext uri="{BB962C8B-B14F-4D97-AF65-F5344CB8AC3E}">
        <p14:creationId xmlns:p14="http://schemas.microsoft.com/office/powerpoint/2010/main" val="2702216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3E93DB-694B-BE39-7692-2E1BE88CD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B9897-0B09-01EB-A3A4-93A7A136B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Riemannian</a:t>
            </a:r>
            <a:r>
              <a:rPr lang="zh-CN" altLang="en-US" dirty="0"/>
              <a:t> </a:t>
            </a:r>
            <a:r>
              <a:rPr lang="en-US" altLang="zh-CN" dirty="0"/>
              <a:t>Classifiers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92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EC83D64-9D0C-16E4-8C13-E280D2AF4767}"/>
              </a:ext>
            </a:extLst>
          </p:cNvPr>
          <p:cNvSpPr txBox="1"/>
          <p:nvPr/>
        </p:nvSpPr>
        <p:spPr>
          <a:xfrm>
            <a:off x="557078" y="4681835"/>
            <a:ext cx="7936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Riemannian multinomial logistics regression for SPD neural networks.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CVPR</a:t>
            </a:r>
            <a:r>
              <a:rPr lang="zh-CN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2024</a:t>
            </a:r>
          </a:p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RMLR: Extending Multinomial Logistic Regression into General Geometries. NeurIPS 2024</a:t>
            </a:r>
          </a:p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Understanding matrix function normalizations in covariance pooling through the lens of Riemannian geometry. ICLR 2025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6E916E-972B-42C7-5B29-CE3914275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2F141B-0916-6DA5-B24E-421645A4F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Overview:</a:t>
            </a:r>
            <a:r>
              <a:rPr lang="zh-CN" altLang="en-US" dirty="0"/>
              <a:t> </a:t>
            </a:r>
            <a:r>
              <a:rPr lang="en-US" dirty="0"/>
              <a:t>Riemannian Multinomial Logistics Regression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B55839-7D72-414F-A02F-138704C8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02" y="774760"/>
            <a:ext cx="5923514" cy="160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498CC6-FB2C-7620-2CD5-1BAFDE7B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017" y="702155"/>
            <a:ext cx="1326136" cy="17715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2C02EC-3247-C3EF-83AD-B0E39E1AE9EF}"/>
              </a:ext>
            </a:extLst>
          </p:cNvPr>
          <p:cNvSpPr txBox="1"/>
          <p:nvPr/>
        </p:nvSpPr>
        <p:spPr>
          <a:xfrm>
            <a:off x="2481214" y="2473710"/>
            <a:ext cx="4181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Flat MLR (CVPR24) </a:t>
            </a:r>
            <a:r>
              <a:rPr lang="zh-CN" altLang="en-US" sz="1200" dirty="0">
                <a:solidFill>
                  <a:srgbClr val="0A6FBE"/>
                </a:solidFill>
              </a:rPr>
              <a:t>⇒</a:t>
            </a:r>
            <a:r>
              <a:rPr lang="en-US" altLang="zh-CN" sz="1200" dirty="0"/>
              <a:t> RMLR (NeurIPS24)</a:t>
            </a:r>
          </a:p>
        </p:txBody>
      </p:sp>
      <p:sp>
        <p:nvSpPr>
          <p:cNvPr id="11" name="ProgressBarBackground">
            <a:extLst>
              <a:ext uri="{FF2B5EF4-FFF2-40B4-BE49-F238E27FC236}">
                <a16:creationId xmlns:a16="http://schemas.microsoft.com/office/drawing/2014/main" id="{1A407DA6-FBAF-3E42-1B64-CB964A2C595F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6EA033-E7C3-1986-F14F-927FC282C352}"/>
              </a:ext>
            </a:extLst>
          </p:cNvPr>
          <p:cNvSpPr txBox="1"/>
          <p:nvPr/>
        </p:nvSpPr>
        <p:spPr>
          <a:xfrm>
            <a:off x="2643733" y="4318511"/>
            <a:ext cx="46452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RieGCP</a:t>
            </a:r>
            <a:r>
              <a:rPr lang="zh-CN" altLang="en-US" sz="1200" dirty="0"/>
              <a:t> </a:t>
            </a:r>
            <a:r>
              <a:rPr lang="en-US" altLang="zh-CN" sz="1200" dirty="0"/>
              <a:t>(ICLR25)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CA377-8559-D930-6B3C-A450B110A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73" y="2937737"/>
            <a:ext cx="5404731" cy="14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1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A11EE-FD7D-0C13-8E26-C41035FBAB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Riemannian Multinomial Logistics Regression 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CA2E65-559D-7C11-B8FE-71E0B57D5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93" y="734557"/>
            <a:ext cx="4542044" cy="3161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E76981-9079-DA09-C075-43F73B9ED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393" y="1569738"/>
            <a:ext cx="4744759" cy="322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D27F7D-695E-35C5-2787-E9374D2D6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139" y="1917040"/>
            <a:ext cx="2692129" cy="2686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497204-0844-1185-83B6-DDF444427670}"/>
              </a:ext>
            </a:extLst>
          </p:cNvPr>
          <p:cNvSpPr txBox="1"/>
          <p:nvPr/>
        </p:nvSpPr>
        <p:spPr>
          <a:xfrm>
            <a:off x="2552083" y="1137854"/>
            <a:ext cx="2526112" cy="287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Margin</a:t>
            </a:r>
            <a:r>
              <a:rPr lang="it-IT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it-IT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hyperplane</a:t>
            </a:r>
            <a:endParaRPr lang="it-IT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00232F6-1A11-0AF0-8CDA-BBEA4BD37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084" y="2719726"/>
            <a:ext cx="5905381" cy="228645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EACEA7B-DD90-B19E-4DD4-4469649E4C1D}"/>
              </a:ext>
            </a:extLst>
          </p:cNvPr>
          <p:cNvSpPr/>
          <p:nvPr/>
        </p:nvSpPr>
        <p:spPr>
          <a:xfrm>
            <a:off x="2422576" y="2680568"/>
            <a:ext cx="5984889" cy="23241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A27EB74-AA19-02FA-7B57-18DD877D9A8D}"/>
              </a:ext>
            </a:extLst>
          </p:cNvPr>
          <p:cNvSpPr/>
          <p:nvPr/>
        </p:nvSpPr>
        <p:spPr>
          <a:xfrm>
            <a:off x="711687" y="1274512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Euclidean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9C3F0C0-DEAF-FF56-744F-F0D855870C28}"/>
              </a:ext>
            </a:extLst>
          </p:cNvPr>
          <p:cNvSpPr/>
          <p:nvPr/>
        </p:nvSpPr>
        <p:spPr>
          <a:xfrm>
            <a:off x="711687" y="3713026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sym typeface="Calibri"/>
              </a:rPr>
              <a:t>SPD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4B900393-F59D-226C-DB00-0D666B1116B5}"/>
              </a:ext>
            </a:extLst>
          </p:cNvPr>
          <p:cNvSpPr/>
          <p:nvPr/>
        </p:nvSpPr>
        <p:spPr>
          <a:xfrm rot="5400000">
            <a:off x="4826460" y="1190228"/>
            <a:ext cx="462856" cy="236758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F44F5BFE-224F-D56D-4265-47BFF20A1DF7}"/>
              </a:ext>
            </a:extLst>
          </p:cNvPr>
          <p:cNvSpPr/>
          <p:nvPr/>
        </p:nvSpPr>
        <p:spPr>
          <a:xfrm rot="5400000">
            <a:off x="4826460" y="2269047"/>
            <a:ext cx="462856" cy="236758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B6107787-9D61-C70C-59A0-51EBE7A848A4}"/>
              </a:ext>
            </a:extLst>
          </p:cNvPr>
          <p:cNvSpPr/>
          <p:nvPr/>
        </p:nvSpPr>
        <p:spPr>
          <a:xfrm rot="10800000">
            <a:off x="6507173" y="4474277"/>
            <a:ext cx="940264" cy="185732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C797E9-1B5A-3589-316D-C81A2AFBAC9F}"/>
              </a:ext>
            </a:extLst>
          </p:cNvPr>
          <p:cNvSpPr txBox="1"/>
          <p:nvPr/>
        </p:nvSpPr>
        <p:spPr>
          <a:xfrm>
            <a:off x="6624822" y="4299214"/>
            <a:ext cx="704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A6FBE"/>
                </a:solidFill>
                <a:sym typeface="Calibri"/>
              </a:rPr>
              <a:t>Crux</a:t>
            </a:r>
            <a:endParaRPr lang="en-US" sz="1200" dirty="0">
              <a:solidFill>
                <a:srgbClr val="0A6FBE"/>
              </a:solidFill>
            </a:endParaRPr>
          </a:p>
        </p:txBody>
      </p:sp>
      <p:pic>
        <p:nvPicPr>
          <p:cNvPr id="26" name="图片 25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boxed{y=Ax+b}&#10;$&#10;&#10;\end{document}" title="IguanaTex Picture Display">
            <a:extLst>
              <a:ext uri="{FF2B5EF4-FFF2-40B4-BE49-F238E27FC236}">
                <a16:creationId xmlns:a16="http://schemas.microsoft.com/office/drawing/2014/main" id="{21D7F620-4FA3-0181-012B-7802F260B3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30" y="1569738"/>
            <a:ext cx="831508" cy="2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1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6BBE26-0C82-C70F-747C-82DF740724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Manifestation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A811D6E-EEDF-3860-BDCC-C889C6A75732}"/>
              </a:ext>
            </a:extLst>
          </p:cNvPr>
          <p:cNvGrpSpPr/>
          <p:nvPr/>
        </p:nvGrpSpPr>
        <p:grpSpPr>
          <a:xfrm>
            <a:off x="2506997" y="2631755"/>
            <a:ext cx="5984889" cy="1552353"/>
            <a:chOff x="2632639" y="1036164"/>
            <a:chExt cx="5984889" cy="155235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A9EAF56-63AD-4E9C-3E76-4DB4D3385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2639" y="1071222"/>
              <a:ext cx="5984889" cy="151729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18895BB-FA13-C202-3CE6-3FF40ED96DD3}"/>
                </a:ext>
              </a:extLst>
            </p:cNvPr>
            <p:cNvSpPr/>
            <p:nvPr/>
          </p:nvSpPr>
          <p:spPr>
            <a:xfrm>
              <a:off x="2632639" y="1036164"/>
              <a:ext cx="5984889" cy="1535586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A6384C8-019B-4DBC-EAC1-4F32D8CB614D}"/>
              </a:ext>
            </a:extLst>
          </p:cNvPr>
          <p:cNvSpPr txBox="1"/>
          <p:nvPr/>
        </p:nvSpPr>
        <p:spPr>
          <a:xfrm>
            <a:off x="2458135" y="4389987"/>
            <a:ext cx="5834792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 spc="-60" dirty="0">
                <a:ln>
                  <a:prstDash val="solid"/>
                </a:ln>
                <a:ea typeface="+mj-ea"/>
                <a:cs typeface="Times New Roman" panose="02020603050405020304" pitchFamily="18" charset="0"/>
                <a:sym typeface="Calibri"/>
              </a:rPr>
              <a:t>What about in other geometries?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0B8BF1F-CCCE-D03B-6995-0AB58EC6D3AE}"/>
              </a:ext>
            </a:extLst>
          </p:cNvPr>
          <p:cNvGrpSpPr/>
          <p:nvPr/>
        </p:nvGrpSpPr>
        <p:grpSpPr>
          <a:xfrm>
            <a:off x="2506996" y="569439"/>
            <a:ext cx="5984890" cy="1930172"/>
            <a:chOff x="2520957" y="625280"/>
            <a:chExt cx="5984890" cy="193017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742450-A27F-2BEC-DC1B-14675AB3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957" y="625280"/>
              <a:ext cx="5984890" cy="103748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06E921E-A025-AFA0-D364-50CBB7833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957" y="1662764"/>
              <a:ext cx="5984890" cy="89268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F48DFA1-9107-C4BA-E115-7CAC7E9F6933}"/>
                </a:ext>
              </a:extLst>
            </p:cNvPr>
            <p:cNvSpPr/>
            <p:nvPr/>
          </p:nvSpPr>
          <p:spPr>
            <a:xfrm>
              <a:off x="2520958" y="625280"/>
              <a:ext cx="5984889" cy="1930172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03C7AEB-2F9D-A885-8A85-1B3A234BDBA0}"/>
              </a:ext>
            </a:extLst>
          </p:cNvPr>
          <p:cNvSpPr/>
          <p:nvPr/>
        </p:nvSpPr>
        <p:spPr>
          <a:xfrm>
            <a:off x="711687" y="1218672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Flat Geom.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42DF3CF-E19A-A785-3F08-26485D22D144}"/>
              </a:ext>
            </a:extLst>
          </p:cNvPr>
          <p:cNvSpPr/>
          <p:nvPr/>
        </p:nvSpPr>
        <p:spPr>
          <a:xfrm>
            <a:off x="726769" y="3308808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SPD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D801714-7E6F-1FBC-42FA-1247EB805CC8}"/>
              </a:ext>
            </a:extLst>
          </p:cNvPr>
          <p:cNvSpPr/>
          <p:nvPr/>
        </p:nvSpPr>
        <p:spPr>
          <a:xfrm>
            <a:off x="726769" y="4419894"/>
            <a:ext cx="1214161" cy="25918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sym typeface="Calibri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1133914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360E07-7766-7875-836C-5B0D2A2673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Reformulation by Riemannian Trigonometry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BEBC95-864F-622D-5A95-909AD4F85F44}"/>
              </a:ext>
            </a:extLst>
          </p:cNvPr>
          <p:cNvGrpSpPr/>
          <p:nvPr/>
        </p:nvGrpSpPr>
        <p:grpSpPr>
          <a:xfrm>
            <a:off x="2068451" y="2877368"/>
            <a:ext cx="5829300" cy="1730397"/>
            <a:chOff x="2209800" y="3394115"/>
            <a:chExt cx="7772400" cy="23071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9418386-FC05-D98B-79F1-A30EEBA97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3394115"/>
              <a:ext cx="7772400" cy="2307196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468A2B-6CC8-B0F1-4FDC-146D0AA0DFE5}"/>
                </a:ext>
              </a:extLst>
            </p:cNvPr>
            <p:cNvSpPr/>
            <p:nvPr/>
          </p:nvSpPr>
          <p:spPr>
            <a:xfrm>
              <a:off x="2209800" y="3394115"/>
              <a:ext cx="7772400" cy="2307196"/>
            </a:xfrm>
            <a:prstGeom prst="rect">
              <a:avLst/>
            </a:prstGeom>
            <a:noFill/>
            <a:ln w="1905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FB58B038-5A87-966A-B6F5-B57C3B44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51" y="2036245"/>
            <a:ext cx="5829300" cy="3746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0155FA-CCEC-A95F-F076-82B4D9C57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56" y="986096"/>
            <a:ext cx="4781747" cy="57460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0B3D87D-957E-BE07-CFDD-D1934748CF4A}"/>
              </a:ext>
            </a:extLst>
          </p:cNvPr>
          <p:cNvSpPr txBox="1"/>
          <p:nvPr/>
        </p:nvSpPr>
        <p:spPr>
          <a:xfrm>
            <a:off x="3223619" y="1586432"/>
            <a:ext cx="1505058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cs typeface="Times New Roman" panose="02020603050405020304" pitchFamily="18" charset="0"/>
              </a:rPr>
              <a:t>Reformulation</a:t>
            </a:r>
            <a:endParaRPr lang="it-IT" altLang="zh-CN" sz="1400" dirty="0"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16121F-25F4-5867-0F04-79F4D98EFA6A}"/>
              </a:ext>
            </a:extLst>
          </p:cNvPr>
          <p:cNvSpPr txBox="1"/>
          <p:nvPr/>
        </p:nvSpPr>
        <p:spPr>
          <a:xfrm>
            <a:off x="2289491" y="2403270"/>
            <a:ext cx="2472958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rgbClr val="0A6FBE"/>
                </a:solidFill>
              </a:rPr>
              <a:t>Riemannian trigonometry </a:t>
            </a:r>
            <a:endParaRPr lang="it-IT" altLang="zh-CN" sz="1400" dirty="0">
              <a:solidFill>
                <a:srgbClr val="0A6FBE"/>
              </a:solidFill>
            </a:endParaRP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149AC713-E27D-8076-A557-94D5C7B9D103}"/>
              </a:ext>
            </a:extLst>
          </p:cNvPr>
          <p:cNvSpPr/>
          <p:nvPr/>
        </p:nvSpPr>
        <p:spPr>
          <a:xfrm rot="5400000">
            <a:off x="4649399" y="1682816"/>
            <a:ext cx="462856" cy="236758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0087B020-3054-6963-910F-E5F96A7410D1}"/>
              </a:ext>
            </a:extLst>
          </p:cNvPr>
          <p:cNvSpPr/>
          <p:nvPr/>
        </p:nvSpPr>
        <p:spPr>
          <a:xfrm rot="5400000">
            <a:off x="4649399" y="2448841"/>
            <a:ext cx="462856" cy="236758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72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5908C98-D6A2-CEAF-AEB0-BCCD6B216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From Flat Metrics to General Geometries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5AD405-056B-37B0-6487-3C3115F53C97}"/>
              </a:ext>
            </a:extLst>
          </p:cNvPr>
          <p:cNvGrpSpPr/>
          <p:nvPr/>
        </p:nvGrpSpPr>
        <p:grpSpPr>
          <a:xfrm>
            <a:off x="2949140" y="872649"/>
            <a:ext cx="5161587" cy="811783"/>
            <a:chOff x="2145145" y="1921875"/>
            <a:chExt cx="7772400" cy="12223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C2F2D0A-A24D-D072-23FA-504869F6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5145" y="1921875"/>
              <a:ext cx="7772400" cy="122239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7DAA431-FB87-84F6-A183-28D25A79A5D6}"/>
                </a:ext>
              </a:extLst>
            </p:cNvPr>
            <p:cNvSpPr/>
            <p:nvPr/>
          </p:nvSpPr>
          <p:spPr>
            <a:xfrm>
              <a:off x="2145145" y="1921875"/>
              <a:ext cx="7772400" cy="1222396"/>
            </a:xfrm>
            <a:prstGeom prst="rect">
              <a:avLst/>
            </a:prstGeom>
            <a:noFill/>
            <a:ln w="1905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0B9265D1-218F-25CD-EAE8-034B22DE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140" y="1942606"/>
            <a:ext cx="5161586" cy="74811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ABDEBC5-C908-457D-D292-05D8F5238FB3}"/>
              </a:ext>
            </a:extLst>
          </p:cNvPr>
          <p:cNvSpPr/>
          <p:nvPr/>
        </p:nvSpPr>
        <p:spPr>
          <a:xfrm>
            <a:off x="2949140" y="1942606"/>
            <a:ext cx="5161586" cy="748116"/>
          </a:xfrm>
          <a:prstGeom prst="rect">
            <a:avLst/>
          </a:prstGeom>
          <a:noFill/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B4A2A4B-CE2A-96F9-1510-D2B21BA34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39" y="2844373"/>
            <a:ext cx="5165336" cy="1755622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79BBB47-F424-5735-1084-626ADCE32028}"/>
              </a:ext>
            </a:extLst>
          </p:cNvPr>
          <p:cNvSpPr/>
          <p:nvPr/>
        </p:nvSpPr>
        <p:spPr>
          <a:xfrm>
            <a:off x="857796" y="1067843"/>
            <a:ext cx="1389813" cy="32547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Bef>
                <a:spcPct val="0"/>
              </a:spcBef>
            </a:pPr>
            <a:r>
              <a:rPr lang="it-IT" altLang="zh-CN" sz="1400" spc="-60" dirty="0" err="1">
                <a:ln>
                  <a:prstDash val="solid"/>
                </a:ln>
                <a:ea typeface="+mj-ea"/>
                <a:cs typeface="Times New Roman" panose="02020603050405020304" pitchFamily="18" charset="0"/>
              </a:rPr>
              <a:t>Margin</a:t>
            </a:r>
            <a:r>
              <a:rPr lang="it-IT" altLang="zh-CN" sz="1400" spc="-60" dirty="0">
                <a:ln>
                  <a:prstDash val="solid"/>
                </a:ln>
                <a:ea typeface="+mj-ea"/>
                <a:cs typeface="Times New Roman" panose="02020603050405020304" pitchFamily="18" charset="0"/>
              </a:rPr>
              <a:t> </a:t>
            </a:r>
            <a:r>
              <a:rPr lang="it-IT" altLang="zh-CN" sz="1400" spc="-60" dirty="0" err="1">
                <a:ln>
                  <a:prstDash val="solid"/>
                </a:ln>
                <a:ea typeface="+mj-ea"/>
                <a:cs typeface="Times New Roman" panose="02020603050405020304" pitchFamily="18" charset="0"/>
              </a:rPr>
              <a:t>Distance</a:t>
            </a:r>
            <a:endParaRPr lang="it-IT" altLang="zh-CN" sz="1400" spc="-60" dirty="0">
              <a:ln>
                <a:prstDash val="solid"/>
              </a:ln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539168A-920C-E039-9307-8C82EF26BB0B}"/>
              </a:ext>
            </a:extLst>
          </p:cNvPr>
          <p:cNvSpPr/>
          <p:nvPr/>
        </p:nvSpPr>
        <p:spPr>
          <a:xfrm>
            <a:off x="857796" y="2153927"/>
            <a:ext cx="1389813" cy="32547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Bef>
                <a:spcPct val="0"/>
              </a:spcBef>
            </a:pPr>
            <a:r>
              <a:rPr lang="it-IT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MLR</a:t>
            </a:r>
            <a:endParaRPr lang="it-IT" altLang="zh-CN" sz="1400" spc="-60" dirty="0">
              <a:ln>
                <a:prstDash val="solid"/>
              </a:ln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CB0CEBD-02B3-A681-48C0-FC3C5F58624D}"/>
              </a:ext>
            </a:extLst>
          </p:cNvPr>
          <p:cNvSpPr/>
          <p:nvPr/>
        </p:nvSpPr>
        <p:spPr>
          <a:xfrm>
            <a:off x="793523" y="3722184"/>
            <a:ext cx="1389813" cy="32547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Bef>
                <a:spcPct val="0"/>
              </a:spcBef>
            </a:pPr>
            <a:r>
              <a:rPr lang="it-IT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Generality</a:t>
            </a:r>
            <a:endParaRPr lang="it-IT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23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CD70DC-3867-F73B-46FC-836BCE0B44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Manifestations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5D611E7-3D4D-12CC-FCC9-8646C29AEE9A}"/>
              </a:ext>
            </a:extLst>
          </p:cNvPr>
          <p:cNvGrpSpPr/>
          <p:nvPr/>
        </p:nvGrpSpPr>
        <p:grpSpPr>
          <a:xfrm>
            <a:off x="3415026" y="782831"/>
            <a:ext cx="4828460" cy="2717721"/>
            <a:chOff x="2485222" y="1925352"/>
            <a:chExt cx="7772400" cy="43747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0DB3D5-BE4E-C21F-1BA7-A47187FD9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5222" y="1925352"/>
              <a:ext cx="7772400" cy="437473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A974BA1-9A75-4BD7-218E-BF35033095CF}"/>
                </a:ext>
              </a:extLst>
            </p:cNvPr>
            <p:cNvSpPr/>
            <p:nvPr/>
          </p:nvSpPr>
          <p:spPr>
            <a:xfrm>
              <a:off x="2485222" y="1925352"/>
              <a:ext cx="7772400" cy="4374732"/>
            </a:xfrm>
            <a:prstGeom prst="rect">
              <a:avLst/>
            </a:prstGeom>
            <a:noFill/>
            <a:ln w="1905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F4CBF83-5435-740D-E5FC-D3CFB45AC33C}"/>
              </a:ext>
            </a:extLst>
          </p:cNvPr>
          <p:cNvGrpSpPr/>
          <p:nvPr/>
        </p:nvGrpSpPr>
        <p:grpSpPr>
          <a:xfrm>
            <a:off x="3415028" y="4056459"/>
            <a:ext cx="4828458" cy="668312"/>
            <a:chOff x="3336636" y="1869839"/>
            <a:chExt cx="7772400" cy="107578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9C83561-2659-80E6-DBE2-EFF2A93D1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6636" y="1869839"/>
              <a:ext cx="7772400" cy="1075786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C31270A-75CE-1236-8D16-ED8F42BB6A7A}"/>
                </a:ext>
              </a:extLst>
            </p:cNvPr>
            <p:cNvSpPr/>
            <p:nvPr/>
          </p:nvSpPr>
          <p:spPr>
            <a:xfrm>
              <a:off x="3336636" y="1869839"/>
              <a:ext cx="7772400" cy="1075786"/>
            </a:xfrm>
            <a:prstGeom prst="rect">
              <a:avLst/>
            </a:prstGeom>
            <a:noFill/>
            <a:ln w="1905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圆角矩形 4">
            <a:extLst>
              <a:ext uri="{FF2B5EF4-FFF2-40B4-BE49-F238E27FC236}">
                <a16:creationId xmlns:a16="http://schemas.microsoft.com/office/drawing/2014/main" id="{54508457-8111-7CA5-76AC-C224B07A12EE}"/>
              </a:ext>
            </a:extLst>
          </p:cNvPr>
          <p:cNvSpPr/>
          <p:nvPr/>
        </p:nvSpPr>
        <p:spPr>
          <a:xfrm>
            <a:off x="1331914" y="1513471"/>
            <a:ext cx="1389813" cy="32547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Bef>
                <a:spcPct val="0"/>
              </a:spcBef>
            </a:pPr>
            <a:r>
              <a:rPr lang="it-IT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SPD MLR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6CD596C-2B8F-83A6-87AF-C86AD601F06C}"/>
              </a:ext>
            </a:extLst>
          </p:cNvPr>
          <p:cNvSpPr/>
          <p:nvPr/>
        </p:nvSpPr>
        <p:spPr>
          <a:xfrm>
            <a:off x="1331913" y="4227878"/>
            <a:ext cx="1389813" cy="325474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 MLR</a:t>
            </a:r>
          </a:p>
        </p:txBody>
      </p:sp>
    </p:spTree>
    <p:extLst>
      <p:ext uri="{BB962C8B-B14F-4D97-AF65-F5344CB8AC3E}">
        <p14:creationId xmlns:p14="http://schemas.microsoft.com/office/powerpoint/2010/main" val="732777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C1D9CB31-0F47-6A64-5C05-0295BCA0D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435AC90-B89D-4E1F-86D1-E014F2D2B0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Motivations</a:t>
            </a:r>
          </a:p>
        </p:txBody>
      </p:sp>
      <p:sp>
        <p:nvSpPr>
          <p:cNvPr id="17" name="Google Shape;146;p2">
            <a:extLst>
              <a:ext uri="{FF2B5EF4-FFF2-40B4-BE49-F238E27FC236}">
                <a16:creationId xmlns:a16="http://schemas.microsoft.com/office/drawing/2014/main" id="{5EF8D8D7-C2FF-D1E8-BB76-CD6C5200E848}"/>
              </a:ext>
            </a:extLst>
          </p:cNvPr>
          <p:cNvSpPr txBox="1"/>
          <p:nvPr/>
        </p:nvSpPr>
        <p:spPr>
          <a:xfrm>
            <a:off x="4565548" y="4699810"/>
            <a:ext cx="45784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Ju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, Ce, et al. "Deep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geodesic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canonical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correlation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analysis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for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covariance-based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neuroimaging data." ICLR, 2024.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Pal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A, et al.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Compositional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Entailment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Learning for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Hyperbolic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Vision-Language Models. ICLR 2025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Ganea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, O.,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Bécigneul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, G., &amp; Hofmann, T. (2018).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Hyperbolic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neural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networks. 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NeurIPS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, 31.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Dai,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J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.,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Wu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, Y., Gao,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Z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., &amp;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Jia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, Y. (2021). A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hyperbolic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-to-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hyperbolic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graph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convolutional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network. CVPR, 2021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C377AF7-D026-C1B5-256C-4419A42B9AAF}"/>
              </a:ext>
            </a:extLst>
          </p:cNvPr>
          <p:cNvGrpSpPr/>
          <p:nvPr/>
        </p:nvGrpSpPr>
        <p:grpSpPr>
          <a:xfrm>
            <a:off x="2054977" y="552907"/>
            <a:ext cx="1751466" cy="1929563"/>
            <a:chOff x="4602394" y="720832"/>
            <a:chExt cx="1751466" cy="1929563"/>
          </a:xfrm>
        </p:grpSpPr>
        <p:sp>
          <p:nvSpPr>
            <p:cNvPr id="25" name="Google Shape;145;p2">
              <a:extLst>
                <a:ext uri="{FF2B5EF4-FFF2-40B4-BE49-F238E27FC236}">
                  <a16:creationId xmlns:a16="http://schemas.microsoft.com/office/drawing/2014/main" id="{0511515B-FEDB-5C70-A617-86EA423E0A8D}"/>
                </a:ext>
              </a:extLst>
            </p:cNvPr>
            <p:cNvSpPr txBox="1"/>
            <p:nvPr/>
          </p:nvSpPr>
          <p:spPr>
            <a:xfrm>
              <a:off x="4825132" y="720832"/>
              <a:ext cx="1247330" cy="517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0" i="0" u="none" strike="noStrike" cap="none">
                  <a:ea typeface="Calibri"/>
                  <a:cs typeface="Calibri"/>
                  <a:sym typeface="Calibri"/>
                </a:rPr>
                <a:t>Medical</a:t>
              </a:r>
              <a:r>
                <a:rPr lang="zh-CN" altLang="en-US" sz="1200" b="0" i="0" u="none" strike="noStrike" cap="none"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1200" b="0" i="0" u="none" strike="noStrike" cap="none">
                  <a:ea typeface="Calibri"/>
                  <a:cs typeface="Calibri"/>
                  <a:sym typeface="Calibri"/>
                </a:rPr>
                <a:t>Imaging</a:t>
              </a:r>
              <a:endParaRPr sz="1200" b="0" i="0" u="none" strike="noStrike" cap="none"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4F684C7-03D0-6A2A-D271-8AF80A87D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5132" y="977407"/>
              <a:ext cx="1247330" cy="1176797"/>
            </a:xfrm>
            <a:prstGeom prst="rect">
              <a:avLst/>
            </a:prstGeom>
          </p:spPr>
        </p:pic>
        <p:sp>
          <p:nvSpPr>
            <p:cNvPr id="27" name="Google Shape;145;p2">
              <a:extLst>
                <a:ext uri="{FF2B5EF4-FFF2-40B4-BE49-F238E27FC236}">
                  <a16:creationId xmlns:a16="http://schemas.microsoft.com/office/drawing/2014/main" id="{5AC9FA5F-2A36-FFF5-0412-2300F24820BB}"/>
                </a:ext>
              </a:extLst>
            </p:cNvPr>
            <p:cNvSpPr txBox="1"/>
            <p:nvPr/>
          </p:nvSpPr>
          <p:spPr>
            <a:xfrm>
              <a:off x="4602394" y="2133371"/>
              <a:ext cx="1751466" cy="517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altLang="zh-CN" sz="1200" dirty="0" err="1">
                  <a:highlight>
                    <a:srgbClr val="FFFFFF"/>
                  </a:highlight>
                </a:rPr>
                <a:t>Chakraborty</a:t>
              </a:r>
              <a:r>
                <a:rPr lang="it-IT" altLang="zh-CN" sz="1200" dirty="0">
                  <a:highlight>
                    <a:srgbClr val="FFFFFF"/>
                  </a:highlight>
                </a:rPr>
                <a:t> </a:t>
              </a:r>
              <a:r>
                <a:rPr lang="en-US" altLang="zh-CN" sz="1200" b="0" i="0" u="none" strike="noStrike" cap="none" dirty="0">
                  <a:ea typeface="Calibri"/>
                  <a:cs typeface="Calibri"/>
                  <a:sym typeface="Calibri"/>
                </a:rPr>
                <a:t>et al., 2020</a:t>
              </a:r>
              <a:endParaRPr sz="1200" b="0" i="0" u="none" strike="noStrike" cap="none" dirty="0"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4BDB52B-47E2-D9BB-C0E7-8BAF794A2BAC}"/>
              </a:ext>
            </a:extLst>
          </p:cNvPr>
          <p:cNvGrpSpPr/>
          <p:nvPr/>
        </p:nvGrpSpPr>
        <p:grpSpPr>
          <a:xfrm>
            <a:off x="696266" y="2761302"/>
            <a:ext cx="3353246" cy="1706562"/>
            <a:chOff x="1641939" y="2491549"/>
            <a:chExt cx="3353246" cy="170656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22572ED-6EBE-FE86-93C8-A86F14A0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939" y="2774440"/>
              <a:ext cx="3353246" cy="1171206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09A48B2-2B8A-42AF-5DF8-48AF4CB26C52}"/>
                </a:ext>
              </a:extLst>
            </p:cNvPr>
            <p:cNvSpPr txBox="1"/>
            <p:nvPr/>
          </p:nvSpPr>
          <p:spPr>
            <a:xfrm>
              <a:off x="1839357" y="2491549"/>
              <a:ext cx="2944049" cy="295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altLang="zh-CN" sz="1200">
                  <a:cs typeface="Calibri"/>
                </a:rPr>
                <a:t>Brain-Computer Interfaces</a:t>
              </a:r>
              <a:endParaRPr lang="en-US" sz="1200">
                <a:cs typeface="Calibri"/>
              </a:endParaRPr>
            </a:p>
          </p:txBody>
        </p:sp>
        <p:sp>
          <p:nvSpPr>
            <p:cNvPr id="30" name="Google Shape;145;p2">
              <a:extLst>
                <a:ext uri="{FF2B5EF4-FFF2-40B4-BE49-F238E27FC236}">
                  <a16:creationId xmlns:a16="http://schemas.microsoft.com/office/drawing/2014/main" id="{928EF79B-F678-A298-EEB7-C33247207122}"/>
                </a:ext>
              </a:extLst>
            </p:cNvPr>
            <p:cNvSpPr txBox="1"/>
            <p:nvPr/>
          </p:nvSpPr>
          <p:spPr>
            <a:xfrm>
              <a:off x="2408795" y="3889660"/>
              <a:ext cx="1819533" cy="308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altLang="zh-CN" sz="1200" dirty="0" err="1">
                  <a:highlight>
                    <a:srgbClr val="FFFFFF"/>
                  </a:highlight>
                </a:rPr>
                <a:t>Ju</a:t>
              </a:r>
              <a:r>
                <a:rPr lang="it-IT" altLang="zh-CN" sz="1200" dirty="0">
                  <a:highlight>
                    <a:srgbClr val="FFFFFF"/>
                  </a:highlight>
                </a:rPr>
                <a:t> </a:t>
              </a:r>
              <a:r>
                <a:rPr lang="en-US" altLang="zh-CN" sz="1200" b="0" i="0" u="none" strike="noStrike" cap="none" dirty="0">
                  <a:ea typeface="Calibri"/>
                  <a:cs typeface="Calibri"/>
                  <a:sym typeface="Calibri"/>
                </a:rPr>
                <a:t>et al., 2024</a:t>
              </a:r>
              <a:endParaRPr sz="1200" b="0" i="0" u="none" strike="noStrike" cap="none" dirty="0"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C327D65-99DC-A4AA-1257-DA31157A5035}"/>
              </a:ext>
            </a:extLst>
          </p:cNvPr>
          <p:cNvGrpSpPr/>
          <p:nvPr/>
        </p:nvGrpSpPr>
        <p:grpSpPr>
          <a:xfrm>
            <a:off x="105312" y="502314"/>
            <a:ext cx="1856401" cy="1749881"/>
            <a:chOff x="5361740" y="2471234"/>
            <a:chExt cx="1856401" cy="174988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38A58B6-2F03-5CAB-0802-C8AFFAA3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7446" y="2807461"/>
              <a:ext cx="1810695" cy="1105165"/>
            </a:xfrm>
            <a:prstGeom prst="rect">
              <a:avLst/>
            </a:prstGeom>
          </p:spPr>
        </p:pic>
        <p:sp>
          <p:nvSpPr>
            <p:cNvPr id="34" name="Google Shape;150;p2">
              <a:extLst>
                <a:ext uri="{FF2B5EF4-FFF2-40B4-BE49-F238E27FC236}">
                  <a16:creationId xmlns:a16="http://schemas.microsoft.com/office/drawing/2014/main" id="{ADE80881-4F22-7CE2-C6D7-88B3089916B0}"/>
                </a:ext>
              </a:extLst>
            </p:cNvPr>
            <p:cNvSpPr txBox="1"/>
            <p:nvPr/>
          </p:nvSpPr>
          <p:spPr>
            <a:xfrm>
              <a:off x="5407446" y="2471234"/>
              <a:ext cx="1757955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it-IT" sz="1200" dirty="0">
                  <a:cs typeface="Calibri"/>
                  <a:sym typeface="Calibri"/>
                </a:rPr>
                <a:t>Radar </a:t>
              </a:r>
              <a:r>
                <a:rPr lang="it-IT" sz="1200" dirty="0" err="1">
                  <a:cs typeface="Calibri"/>
                  <a:sym typeface="Calibri"/>
                </a:rPr>
                <a:t>Classification</a:t>
              </a:r>
              <a:endParaRPr sz="1200" dirty="0">
                <a:cs typeface="Calibri"/>
                <a:sym typeface="Calibri"/>
              </a:endParaRPr>
            </a:p>
          </p:txBody>
        </p:sp>
        <p:sp>
          <p:nvSpPr>
            <p:cNvPr id="35" name="Google Shape;145;p2">
              <a:extLst>
                <a:ext uri="{FF2B5EF4-FFF2-40B4-BE49-F238E27FC236}">
                  <a16:creationId xmlns:a16="http://schemas.microsoft.com/office/drawing/2014/main" id="{A25868C1-F5F3-8669-6561-A0217BF420E8}"/>
                </a:ext>
              </a:extLst>
            </p:cNvPr>
            <p:cNvSpPr txBox="1"/>
            <p:nvPr/>
          </p:nvSpPr>
          <p:spPr>
            <a:xfrm>
              <a:off x="5361740" y="3916457"/>
              <a:ext cx="1803662" cy="304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it-IT" altLang="zh-CN" sz="1200" dirty="0">
                  <a:highlight>
                    <a:srgbClr val="FFFFFF"/>
                  </a:highlight>
                </a:rPr>
                <a:t>Brooks</a:t>
              </a:r>
              <a:r>
                <a:rPr lang="en-US" altLang="zh-CN" sz="1200" dirty="0">
                  <a:highlight>
                    <a:srgbClr val="FFFFFF"/>
                  </a:highlight>
                  <a:cs typeface="Calibri"/>
                  <a:sym typeface="Calibri"/>
                </a:rPr>
                <a:t> </a:t>
              </a:r>
              <a:r>
                <a:rPr lang="en-US" altLang="zh-CN" sz="1200" b="0" i="0" u="none" strike="noStrike" cap="none" dirty="0">
                  <a:ea typeface="Calibri"/>
                  <a:cs typeface="Calibri"/>
                  <a:sym typeface="Calibri"/>
                </a:rPr>
                <a:t>et al., </a:t>
              </a:r>
              <a:r>
                <a:rPr lang="en-US" altLang="zh-CN" sz="1200" dirty="0">
                  <a:cs typeface="Calibri"/>
                  <a:sym typeface="Calibri"/>
                </a:rPr>
                <a:t> 2020</a:t>
              </a:r>
              <a:endParaRPr sz="1200" dirty="0">
                <a:cs typeface="Calibri"/>
                <a:sym typeface="Calibri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E7C2F8F-2043-4134-8EDB-D92F11BBB10A}"/>
              </a:ext>
            </a:extLst>
          </p:cNvPr>
          <p:cNvGrpSpPr/>
          <p:nvPr/>
        </p:nvGrpSpPr>
        <p:grpSpPr>
          <a:xfrm>
            <a:off x="3806443" y="488318"/>
            <a:ext cx="2099213" cy="1842832"/>
            <a:chOff x="6870391" y="686540"/>
            <a:chExt cx="2099213" cy="1842832"/>
          </a:xfrm>
        </p:grpSpPr>
        <p:sp>
          <p:nvSpPr>
            <p:cNvPr id="31" name="Google Shape;145;p2">
              <a:extLst>
                <a:ext uri="{FF2B5EF4-FFF2-40B4-BE49-F238E27FC236}">
                  <a16:creationId xmlns:a16="http://schemas.microsoft.com/office/drawing/2014/main" id="{9EA9BF25-230F-1428-6805-63F6518822A6}"/>
                </a:ext>
              </a:extLst>
            </p:cNvPr>
            <p:cNvSpPr txBox="1"/>
            <p:nvPr/>
          </p:nvSpPr>
          <p:spPr>
            <a:xfrm>
              <a:off x="6870391" y="2224714"/>
              <a:ext cx="2099213" cy="304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it-IT" altLang="zh-CN" sz="1200" b="0" i="0" u="none" strike="noStrike" cap="none" err="1">
                  <a:solidFill>
                    <a:srgbClr val="222222"/>
                  </a:solidFill>
                  <a:highlight>
                    <a:srgbClr val="FFFFFF"/>
                  </a:highlight>
                  <a:ea typeface="Arial"/>
                  <a:cs typeface="Arial"/>
                  <a:sym typeface="Arial"/>
                </a:rPr>
                <a:t>Vemulapalli</a:t>
              </a:r>
              <a:r>
                <a:rPr lang="it-IT" altLang="zh-CN" sz="1200" b="0" i="0" u="none" strike="noStrike" cap="none">
                  <a:solidFill>
                    <a:srgbClr val="222222"/>
                  </a:solidFill>
                  <a:highlight>
                    <a:srgbClr val="FFFFFF"/>
                  </a:highlight>
                  <a:ea typeface="Arial"/>
                  <a:cs typeface="Arial"/>
                  <a:sym typeface="Arial"/>
                </a:rPr>
                <a:t>, </a:t>
              </a:r>
              <a:r>
                <a:rPr lang="it-IT" altLang="zh-CN" sz="1200" b="0" i="0" u="none" strike="noStrike" cap="none" err="1">
                  <a:solidFill>
                    <a:srgbClr val="222222"/>
                  </a:solidFill>
                  <a:highlight>
                    <a:srgbClr val="FFFFFF"/>
                  </a:highlight>
                  <a:ea typeface="Arial"/>
                  <a:cs typeface="Arial"/>
                  <a:sym typeface="Arial"/>
                </a:rPr>
                <a:t>Raviteja</a:t>
              </a:r>
              <a:r>
                <a:rPr lang="it-IT" altLang="zh-CN" sz="1200" b="0" i="0" u="none" strike="noStrike" cap="none">
                  <a:solidFill>
                    <a:srgbClr val="222222"/>
                  </a:solidFill>
                  <a:highlight>
                    <a:srgbClr val="FFFFFF"/>
                  </a:highlight>
                  <a:ea typeface="Arial"/>
                  <a:cs typeface="Arial"/>
                  <a:sym typeface="Arial"/>
                </a:rPr>
                <a:t> </a:t>
              </a:r>
              <a:r>
                <a:rPr lang="en-US" altLang="zh-CN" sz="1200">
                  <a:cs typeface="Calibri"/>
                  <a:sym typeface="Calibri"/>
                </a:rPr>
                <a:t>2014</a:t>
              </a:r>
              <a:endParaRPr sz="1200">
                <a:cs typeface="Calibri"/>
                <a:sym typeface="Calibri"/>
              </a:endParaRPr>
            </a:p>
          </p:txBody>
        </p:sp>
        <p:sp>
          <p:nvSpPr>
            <p:cNvPr id="32" name="Google Shape;150;p2">
              <a:extLst>
                <a:ext uri="{FF2B5EF4-FFF2-40B4-BE49-F238E27FC236}">
                  <a16:creationId xmlns:a16="http://schemas.microsoft.com/office/drawing/2014/main" id="{D8FFD4E2-AF05-5F96-B403-660FBB3047E9}"/>
                </a:ext>
              </a:extLst>
            </p:cNvPr>
            <p:cNvSpPr txBox="1"/>
            <p:nvPr/>
          </p:nvSpPr>
          <p:spPr>
            <a:xfrm>
              <a:off x="7027742" y="686540"/>
              <a:ext cx="1712372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>
                  <a:ea typeface="Calibri"/>
                  <a:cs typeface="Calibri"/>
                  <a:sym typeface="Calibri"/>
                </a:rPr>
                <a:t>Action </a:t>
              </a:r>
              <a:r>
                <a:rPr lang="it-IT" sz="1200" err="1">
                  <a:ea typeface="Calibri"/>
                  <a:cs typeface="Calibri"/>
                  <a:sym typeface="Calibri"/>
                </a:rPr>
                <a:t>Recognition</a:t>
              </a:r>
              <a:endParaRPr sz="1200"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" name="Google Shape;147;p2">
              <a:extLst>
                <a:ext uri="{FF2B5EF4-FFF2-40B4-BE49-F238E27FC236}">
                  <a16:creationId xmlns:a16="http://schemas.microsoft.com/office/drawing/2014/main" id="{E2C76082-E422-610E-D893-D3E51D378CA2}"/>
                </a:ext>
              </a:extLst>
            </p:cNvPr>
            <p:cNvPicPr preferRelativeResize="0"/>
            <p:nvPr/>
          </p:nvPicPr>
          <p:blipFill rotWithShape="1">
            <a:blip r:embed="rId6"/>
            <a:srcRect/>
            <a:stretch/>
          </p:blipFill>
          <p:spPr>
            <a:xfrm>
              <a:off x="6963655" y="1004393"/>
              <a:ext cx="2005949" cy="1217898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A464D64-6686-3869-D57A-3DE4CE80BEA7}"/>
              </a:ext>
            </a:extLst>
          </p:cNvPr>
          <p:cNvGrpSpPr/>
          <p:nvPr/>
        </p:nvGrpSpPr>
        <p:grpSpPr>
          <a:xfrm>
            <a:off x="5082227" y="2719225"/>
            <a:ext cx="3141435" cy="1821142"/>
            <a:chOff x="4994337" y="2397473"/>
            <a:chExt cx="3141435" cy="1821142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2225306-87B2-3CDF-9610-0392A581392F}"/>
                </a:ext>
              </a:extLst>
            </p:cNvPr>
            <p:cNvGrpSpPr/>
            <p:nvPr/>
          </p:nvGrpSpPr>
          <p:grpSpPr>
            <a:xfrm>
              <a:off x="4994337" y="2397473"/>
              <a:ext cx="3137611" cy="1584307"/>
              <a:chOff x="185120" y="2551008"/>
              <a:chExt cx="3137611" cy="1584307"/>
            </a:xfrm>
          </p:grpSpPr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2D19D37D-D09C-1B0B-CB9B-C3AF1C0B4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120" y="2798558"/>
                <a:ext cx="3137611" cy="1336757"/>
              </a:xfrm>
              <a:prstGeom prst="rect">
                <a:avLst/>
              </a:prstGeom>
            </p:spPr>
          </p:pic>
          <p:sp>
            <p:nvSpPr>
              <p:cNvPr id="38" name="Google Shape;145;p2">
                <a:extLst>
                  <a:ext uri="{FF2B5EF4-FFF2-40B4-BE49-F238E27FC236}">
                    <a16:creationId xmlns:a16="http://schemas.microsoft.com/office/drawing/2014/main" id="{67084F1B-DFA0-A141-8845-DD2124A5BFA3}"/>
                  </a:ext>
                </a:extLst>
              </p:cNvPr>
              <p:cNvSpPr txBox="1"/>
              <p:nvPr/>
            </p:nvSpPr>
            <p:spPr>
              <a:xfrm>
                <a:off x="554380" y="2551008"/>
                <a:ext cx="2399090" cy="30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200" b="0" i="0" u="none" strike="noStrike" cap="none">
                    <a:ea typeface="Calibri"/>
                    <a:cs typeface="Calibri"/>
                    <a:sym typeface="Calibri"/>
                  </a:rPr>
                  <a:t>Vision-Language Models</a:t>
                </a:r>
                <a:endParaRPr sz="1200" b="0" i="0" u="none" strike="noStrike" cap="none"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482CFD7-3521-C3C2-C734-4581866800D8}"/>
                </a:ext>
              </a:extLst>
            </p:cNvPr>
            <p:cNvSpPr txBox="1"/>
            <p:nvPr/>
          </p:nvSpPr>
          <p:spPr>
            <a:xfrm>
              <a:off x="4998161" y="3931998"/>
              <a:ext cx="3137611" cy="286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it-IT" altLang="zh-CN" sz="1200" err="1">
                  <a:highlight>
                    <a:srgbClr val="FFFFFF"/>
                  </a:highlight>
                </a:rPr>
                <a:t>Pal</a:t>
              </a:r>
              <a:r>
                <a:rPr lang="it-IT" altLang="zh-CN" sz="1200">
                  <a:highlight>
                    <a:srgbClr val="FFFFFF"/>
                  </a:highlight>
                </a:rPr>
                <a:t> </a:t>
              </a:r>
              <a:r>
                <a:rPr lang="it-IT" altLang="zh-CN" sz="1200">
                  <a:highlight>
                    <a:srgbClr val="FFFFFF"/>
                  </a:highlight>
                  <a:sym typeface="Calibri"/>
                </a:rPr>
                <a:t>et al., 2025</a:t>
              </a:r>
            </a:p>
          </p:txBody>
        </p:sp>
      </p:grp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5976A7B5-074F-3853-AF07-ECC360D388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608423" cy="4691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1" kern="1200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9E646A3-51AB-B38F-665C-3CACB552AFC5}"/>
              </a:ext>
            </a:extLst>
          </p:cNvPr>
          <p:cNvGrpSpPr/>
          <p:nvPr/>
        </p:nvGrpSpPr>
        <p:grpSpPr>
          <a:xfrm>
            <a:off x="6344405" y="507708"/>
            <a:ext cx="2466173" cy="1831977"/>
            <a:chOff x="6003098" y="2417363"/>
            <a:chExt cx="2466173" cy="183197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4CF66E7-A60D-8B94-254F-34058071B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03098" y="2763602"/>
              <a:ext cx="1276090" cy="987276"/>
            </a:xfrm>
            <a:prstGeom prst="rect">
              <a:avLst/>
            </a:prstGeom>
          </p:spPr>
        </p:pic>
        <p:sp>
          <p:nvSpPr>
            <p:cNvPr id="7" name="Google Shape;145;p2">
              <a:extLst>
                <a:ext uri="{FF2B5EF4-FFF2-40B4-BE49-F238E27FC236}">
                  <a16:creationId xmlns:a16="http://schemas.microsoft.com/office/drawing/2014/main" id="{1DA87E8D-0575-1D5E-4080-BF03EF9A80D3}"/>
                </a:ext>
              </a:extLst>
            </p:cNvPr>
            <p:cNvSpPr txBox="1"/>
            <p:nvPr/>
          </p:nvSpPr>
          <p:spPr>
            <a:xfrm>
              <a:off x="6311638" y="3732316"/>
              <a:ext cx="1803662" cy="517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it-IT" altLang="zh-CN" sz="1200" err="1">
                  <a:highlight>
                    <a:srgbClr val="FFFFFF"/>
                  </a:highlight>
                </a:rPr>
                <a:t>Ganea</a:t>
              </a:r>
              <a:r>
                <a:rPr lang="en-US" altLang="zh-CN" sz="1200">
                  <a:highlight>
                    <a:srgbClr val="FFFFFF"/>
                  </a:highlight>
                  <a:cs typeface="Calibri"/>
                  <a:sym typeface="Calibri"/>
                </a:rPr>
                <a:t> </a:t>
              </a:r>
              <a:r>
                <a:rPr lang="en-US" altLang="zh-CN" sz="1200" b="0" i="0" u="none" strike="noStrike" cap="none">
                  <a:ea typeface="Calibri"/>
                  <a:cs typeface="Calibri"/>
                  <a:sym typeface="Calibri"/>
                </a:rPr>
                <a:t>et al., </a:t>
              </a:r>
              <a:r>
                <a:rPr lang="en-US" altLang="zh-CN" sz="1200">
                  <a:cs typeface="Calibri"/>
                  <a:sym typeface="Calibri"/>
                </a:rPr>
                <a:t> 2018</a:t>
              </a:r>
            </a:p>
            <a:p>
              <a:pPr algn="ctr">
                <a:lnSpc>
                  <a:spcPct val="115000"/>
                </a:lnSpc>
              </a:pPr>
              <a:r>
                <a:rPr lang="en-US" sz="1200">
                  <a:cs typeface="Calibri"/>
                  <a:sym typeface="Calibri"/>
                </a:rPr>
                <a:t>Dai </a:t>
              </a:r>
              <a:r>
                <a:rPr lang="en-US" altLang="zh-CN" sz="1200" b="0" i="0" u="none" strike="noStrike" cap="none">
                  <a:ea typeface="Calibri"/>
                  <a:cs typeface="Calibri"/>
                  <a:sym typeface="Calibri"/>
                </a:rPr>
                <a:t>et al., </a:t>
              </a:r>
              <a:r>
                <a:rPr lang="en-US" altLang="zh-CN" sz="1200">
                  <a:cs typeface="Calibri"/>
                  <a:sym typeface="Calibri"/>
                </a:rPr>
                <a:t> 2021</a:t>
              </a:r>
              <a:r>
                <a:rPr lang="en-US" sz="1200">
                  <a:cs typeface="Calibri"/>
                  <a:sym typeface="Calibri"/>
                </a:rPr>
                <a:t> </a:t>
              </a:r>
              <a:endParaRPr sz="1200">
                <a:cs typeface="Calibri"/>
                <a:sym typeface="Calibri"/>
              </a:endParaRPr>
            </a:p>
          </p:txBody>
        </p:sp>
        <p:sp>
          <p:nvSpPr>
            <p:cNvPr id="8" name="Google Shape;150;p2">
              <a:extLst>
                <a:ext uri="{FF2B5EF4-FFF2-40B4-BE49-F238E27FC236}">
                  <a16:creationId xmlns:a16="http://schemas.microsoft.com/office/drawing/2014/main" id="{0850C275-C0B2-94A6-A855-8AFA8229D227}"/>
                </a:ext>
              </a:extLst>
            </p:cNvPr>
            <p:cNvSpPr txBox="1"/>
            <p:nvPr/>
          </p:nvSpPr>
          <p:spPr>
            <a:xfrm>
              <a:off x="6023871" y="2417363"/>
              <a:ext cx="2445400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altLang="zh-CN" sz="1200">
                  <a:cs typeface="Calibri"/>
                  <a:sym typeface="Calibri"/>
                </a:rPr>
                <a:t>NLP, Graph …</a:t>
              </a:r>
              <a:endParaRPr sz="1200">
                <a:cs typeface="Calibri"/>
                <a:sym typeface="Calibri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9F61A0-101E-A644-3D0C-EFE38CF31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4188" y="2820686"/>
              <a:ext cx="1155083" cy="873107"/>
            </a:xfrm>
            <a:prstGeom prst="rect">
              <a:avLst/>
            </a:prstGeom>
          </p:spPr>
        </p:pic>
      </p:grpSp>
      <p:sp>
        <p:nvSpPr>
          <p:cNvPr id="11" name="Google Shape;146;p2">
            <a:extLst>
              <a:ext uri="{FF2B5EF4-FFF2-40B4-BE49-F238E27FC236}">
                <a16:creationId xmlns:a16="http://schemas.microsoft.com/office/drawing/2014/main" id="{D2D238A0-249C-D803-F2AC-D8F0961ACAA7}"/>
              </a:ext>
            </a:extLst>
          </p:cNvPr>
          <p:cNvSpPr txBox="1"/>
          <p:nvPr/>
        </p:nvSpPr>
        <p:spPr>
          <a:xfrm>
            <a:off x="0" y="4786709"/>
            <a:ext cx="504210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Brooks, Daniel, et al. "Deep learning and information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geometry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for drone micro-Doppler radar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classification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." 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RadarConf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, 2020.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Chakraborty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R</a:t>
            </a:r>
            <a:r>
              <a:rPr lang="zh-CN" altLang="en-US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et al.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Manifoldnet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: A deep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neural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network for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manifold-valued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data with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applications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. T-PAMI, 2020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Vemulapalli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,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Raviteja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, et al. Human action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recognition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by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representing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3D skeletons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as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points in a </a:t>
            </a:r>
            <a:r>
              <a:rPr lang="it-IT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lie</a:t>
            </a:r>
            <a:r>
              <a:rPr lang="it-IT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group. CVPR. 2014.</a:t>
            </a:r>
          </a:p>
        </p:txBody>
      </p:sp>
      <p:sp>
        <p:nvSpPr>
          <p:cNvPr id="16" name="ProgressBarBackground">
            <a:extLst>
              <a:ext uri="{FF2B5EF4-FFF2-40B4-BE49-F238E27FC236}">
                <a16:creationId xmlns:a16="http://schemas.microsoft.com/office/drawing/2014/main" id="{0845D12F-4089-4D69-C46B-8C8E9DEB23E7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rogressBarBackground">
            <a:extLst>
              <a:ext uri="{FF2B5EF4-FFF2-40B4-BE49-F238E27FC236}">
                <a16:creationId xmlns:a16="http://schemas.microsoft.com/office/drawing/2014/main" id="{C93E470E-9AB9-F56E-49D4-3390CD2B0A94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rogressBarA3">
            <a:extLst>
              <a:ext uri="{FF2B5EF4-FFF2-40B4-BE49-F238E27FC236}">
                <a16:creationId xmlns:a16="http://schemas.microsoft.com/office/drawing/2014/main" id="{10078116-776E-D063-40E4-58D292972C25}"/>
              </a:ext>
            </a:extLst>
          </p:cNvPr>
          <p:cNvSpPr/>
          <p:nvPr/>
        </p:nvSpPr>
        <p:spPr>
          <a:xfrm>
            <a:off x="5715000" y="8890000"/>
            <a:ext cx="2540000" cy="127000"/>
          </a:xfrm>
          <a:prstGeom prst="rect">
            <a:avLst/>
          </a:prstGeom>
          <a:solidFill>
            <a:srgbClr val="0064FF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4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EF439F-3050-387C-7036-90C4D5894D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F5D6EC-3467-B617-4180-85890A6E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63" y="2993927"/>
            <a:ext cx="5526236" cy="7985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88B484-0C71-5D88-C762-EDE6E63B8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15" y="1613026"/>
            <a:ext cx="3907438" cy="13123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F28EE94-1456-7AAE-1671-B8C3499E5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354" y="3848023"/>
            <a:ext cx="3762661" cy="9525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671398-4C87-BD22-BB38-404969676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656" y="546236"/>
            <a:ext cx="5219049" cy="95422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C1ED012-8200-92A5-EDFE-1AA916469C5C}"/>
              </a:ext>
            </a:extLst>
          </p:cNvPr>
          <p:cNvSpPr>
            <a:spLocks noChangeAspect="1"/>
          </p:cNvSpPr>
          <p:nvPr/>
        </p:nvSpPr>
        <p:spPr>
          <a:xfrm>
            <a:off x="859069" y="828466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Riem.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FFNN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96B1C0C-7519-09E0-53B5-8B74A704208A}"/>
              </a:ext>
            </a:extLst>
          </p:cNvPr>
          <p:cNvSpPr>
            <a:spLocks noChangeAspect="1"/>
          </p:cNvSpPr>
          <p:nvPr/>
        </p:nvSpPr>
        <p:spPr>
          <a:xfrm>
            <a:off x="859069" y="2168868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Riem.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90727F3-4BE5-FD90-9351-40E4D011F39A}"/>
              </a:ext>
            </a:extLst>
          </p:cNvPr>
          <p:cNvSpPr>
            <a:spLocks noChangeAspect="1"/>
          </p:cNvSpPr>
          <p:nvPr/>
        </p:nvSpPr>
        <p:spPr>
          <a:xfrm>
            <a:off x="859069" y="3272898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RResNet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F9950EF-4134-8308-75A9-22D42FCE966C}"/>
              </a:ext>
            </a:extLst>
          </p:cNvPr>
          <p:cNvSpPr>
            <a:spLocks noChangeAspect="1"/>
          </p:cNvSpPr>
          <p:nvPr/>
        </p:nvSpPr>
        <p:spPr>
          <a:xfrm>
            <a:off x="859069" y="4186647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SO(n)</a:t>
            </a:r>
          </a:p>
        </p:txBody>
      </p:sp>
    </p:spTree>
    <p:extLst>
      <p:ext uri="{BB962C8B-B14F-4D97-AF65-F5344CB8AC3E}">
        <p14:creationId xmlns:p14="http://schemas.microsoft.com/office/powerpoint/2010/main" val="240142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8B39CD-7111-FDB3-F27E-49DB275C5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Understanding Matrix Functions in GCP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2D0EA5-00BA-C34B-39FF-D751C8A4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84" y="601177"/>
            <a:ext cx="5404731" cy="1753374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4F19F65-24F6-F9C0-3E49-451BBA9B75DD}"/>
              </a:ext>
            </a:extLst>
          </p:cNvPr>
          <p:cNvSpPr>
            <a:spLocks noChangeAspect="1"/>
          </p:cNvSpPr>
          <p:nvPr/>
        </p:nvSpPr>
        <p:spPr>
          <a:xfrm>
            <a:off x="206936" y="1534536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GCP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DF5D2C8-EC00-9FF2-D5D1-CA0311A0C9C8}"/>
              </a:ext>
            </a:extLst>
          </p:cNvPr>
          <p:cNvSpPr>
            <a:spLocks noChangeAspect="1"/>
          </p:cNvSpPr>
          <p:nvPr/>
        </p:nvSpPr>
        <p:spPr>
          <a:xfrm>
            <a:off x="170211" y="4024460"/>
            <a:ext cx="120385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3862B8D8-D9DF-64D4-B9A3-E0332F85E665}"/>
              </a:ext>
            </a:extLst>
          </p:cNvPr>
          <p:cNvSpPr/>
          <p:nvPr/>
        </p:nvSpPr>
        <p:spPr>
          <a:xfrm rot="5400000">
            <a:off x="4679049" y="2719184"/>
            <a:ext cx="662852" cy="236758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0C4D8D-6370-CACD-5A46-47EF5B50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41" y="2409220"/>
            <a:ext cx="1605240" cy="96314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7425080-E10D-DD2E-176D-2900878FE7CA}"/>
              </a:ext>
            </a:extLst>
          </p:cNvPr>
          <p:cNvSpPr txBox="1"/>
          <p:nvPr/>
        </p:nvSpPr>
        <p:spPr>
          <a:xfrm>
            <a:off x="3869275" y="2650450"/>
            <a:ext cx="1022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Discrepancy</a:t>
            </a:r>
            <a:endParaRPr 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50ABF0A-46BF-0126-B133-81857A3D4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8" y="3425936"/>
            <a:ext cx="5404731" cy="143866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E7413FB-BD93-6E67-26D5-F868FC0115DC}"/>
              </a:ext>
            </a:extLst>
          </p:cNvPr>
          <p:cNvSpPr txBox="1"/>
          <p:nvPr/>
        </p:nvSpPr>
        <p:spPr>
          <a:xfrm>
            <a:off x="2289490" y="4928056"/>
            <a:ext cx="69661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 Z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Understanding matrix function normalizations in covariance pooling through the lens of Riemannian geometry. ICLR 2025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7565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8B39CD-7111-FDB3-F27E-49DB275C5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Preliminaries</a:t>
            </a:r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84F5B52-BB02-3545-8C7D-2D36ADADD5A1}"/>
              </a:ext>
            </a:extLst>
          </p:cNvPr>
          <p:cNvGrpSpPr/>
          <p:nvPr/>
        </p:nvGrpSpPr>
        <p:grpSpPr>
          <a:xfrm>
            <a:off x="836023" y="596961"/>
            <a:ext cx="7772400" cy="2840755"/>
            <a:chOff x="783522" y="1621277"/>
            <a:chExt cx="7772400" cy="284075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4A90EE-4EF7-F009-7020-07584E2D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522" y="1940275"/>
              <a:ext cx="7772400" cy="25217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2DFEBFC-2B05-4EA2-5EC4-A9A1DC599E83}"/>
                </a:ext>
              </a:extLst>
            </p:cNvPr>
            <p:cNvSpPr txBox="1"/>
            <p:nvPr/>
          </p:nvSpPr>
          <p:spPr>
            <a:xfrm>
              <a:off x="783522" y="1621277"/>
              <a:ext cx="7772400" cy="318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15000"/>
                </a:lnSpc>
                <a:spcBef>
                  <a:spcPct val="20000"/>
                </a:spcBef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A6FBE"/>
                  </a:solidFill>
                </a:rPr>
                <a:t>Seven</a:t>
              </a:r>
              <a:r>
                <a:rPr lang="en-US" altLang="zh-CN" sz="1400" dirty="0">
                  <a:cs typeface="Times New Roman" panose="02020603050405020304" pitchFamily="18" charset="0"/>
                </a:rPr>
                <a:t> power-deformed metrics on SPD the manifold.</a:t>
              </a:r>
              <a:endParaRPr lang="en-US" sz="1400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2DEF8D-8BD3-0D5B-3FC0-A444438E5B7C}"/>
              </a:ext>
            </a:extLst>
          </p:cNvPr>
          <p:cNvGrpSpPr/>
          <p:nvPr/>
        </p:nvGrpSpPr>
        <p:grpSpPr>
          <a:xfrm>
            <a:off x="1278240" y="3795628"/>
            <a:ext cx="6587520" cy="629406"/>
            <a:chOff x="1153469" y="720731"/>
            <a:chExt cx="6587520" cy="62940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478925D-EF3E-7063-C7B4-1FAD07776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7798" y="720731"/>
              <a:ext cx="4153191" cy="62940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E626A2E-4FC2-F33C-DB97-54DC8080EC29}"/>
                </a:ext>
              </a:extLst>
            </p:cNvPr>
            <p:cNvSpPr txBox="1"/>
            <p:nvPr/>
          </p:nvSpPr>
          <p:spPr>
            <a:xfrm>
              <a:off x="1153469" y="868101"/>
              <a:ext cx="24343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cs typeface="Times New Roman" panose="02020603050405020304" pitchFamily="18" charset="0"/>
                </a:rPr>
                <a:t>Matrix logarithm and power:</a:t>
              </a:r>
              <a:endParaRPr lang="en-US" sz="14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17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8B39CD-7111-FDB3-F27E-49DB275C5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Tangent Perspective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4F19F65-24F6-F9C0-3E49-451BBA9B75DD}"/>
              </a:ext>
            </a:extLst>
          </p:cNvPr>
          <p:cNvSpPr>
            <a:spLocks noChangeAspect="1"/>
          </p:cNvSpPr>
          <p:nvPr/>
        </p:nvSpPr>
        <p:spPr>
          <a:xfrm>
            <a:off x="170211" y="2092830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Riem. log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DF5D2C8-EC00-9FF2-D5D1-CA0311A0C9C8}"/>
              </a:ext>
            </a:extLst>
          </p:cNvPr>
          <p:cNvSpPr>
            <a:spLocks noChangeAspect="1"/>
          </p:cNvSpPr>
          <p:nvPr/>
        </p:nvSpPr>
        <p:spPr>
          <a:xfrm>
            <a:off x="170211" y="4024460"/>
            <a:ext cx="120385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Refuted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D921570-A3E6-0073-1E80-217CB21A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27" y="1507711"/>
            <a:ext cx="5828842" cy="14050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FF6623-7DD1-6C2E-C083-7727E6D17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079" y="3438552"/>
            <a:ext cx="5317938" cy="1171815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04BB094F-85A6-C244-4DF0-93D6EC703DF6}"/>
              </a:ext>
            </a:extLst>
          </p:cNvPr>
          <p:cNvSpPr/>
          <p:nvPr/>
        </p:nvSpPr>
        <p:spPr>
          <a:xfrm rot="5400000">
            <a:off x="4478487" y="3007186"/>
            <a:ext cx="461122" cy="236758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446BCF-65C7-4FEA-03C2-1E02BA80F89C}"/>
              </a:ext>
            </a:extLst>
          </p:cNvPr>
          <p:cNvSpPr txBox="1"/>
          <p:nvPr/>
        </p:nvSpPr>
        <p:spPr>
          <a:xfrm>
            <a:off x="3124554" y="667848"/>
            <a:ext cx="3168989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cs typeface="Times New Roman" panose="02020603050405020304" pitchFamily="18" charset="0"/>
              </a:rPr>
              <a:t>Matrix logarithm as the Riem. log</a:t>
            </a:r>
            <a:endParaRPr lang="it-IT" altLang="zh-CN" sz="1400" dirty="0">
              <a:cs typeface="Times New Roman" panose="02020603050405020304" pitchFamily="18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AF852328-A695-1B25-FE53-AFEEE669C7A3}"/>
              </a:ext>
            </a:extLst>
          </p:cNvPr>
          <p:cNvSpPr/>
          <p:nvPr/>
        </p:nvSpPr>
        <p:spPr>
          <a:xfrm rot="5400000">
            <a:off x="4478487" y="1130836"/>
            <a:ext cx="461122" cy="236758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2ADAD51-C4E8-3E15-A58F-572B077AA352}"/>
              </a:ext>
            </a:extLst>
          </p:cNvPr>
          <p:cNvSpPr>
            <a:spLocks noChangeAspect="1"/>
          </p:cNvSpPr>
          <p:nvPr/>
        </p:nvSpPr>
        <p:spPr>
          <a:xfrm>
            <a:off x="206936" y="841012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3624F9-B0D1-8539-7D13-778C46513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0707" y="4024459"/>
            <a:ext cx="469185" cy="4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87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8B39CD-7111-FDB3-F27E-49DB275C5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Riemannian Perspective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4F19F65-24F6-F9C0-3E49-451BBA9B75DD}"/>
              </a:ext>
            </a:extLst>
          </p:cNvPr>
          <p:cNvSpPr>
            <a:spLocks noChangeAspect="1"/>
          </p:cNvSpPr>
          <p:nvPr/>
        </p:nvSpPr>
        <p:spPr>
          <a:xfrm>
            <a:off x="170211" y="2006879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RMLR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DF5D2C8-EC00-9FF2-D5D1-CA0311A0C9C8}"/>
              </a:ext>
            </a:extLst>
          </p:cNvPr>
          <p:cNvSpPr>
            <a:spLocks noChangeAspect="1"/>
          </p:cNvSpPr>
          <p:nvPr/>
        </p:nvSpPr>
        <p:spPr>
          <a:xfrm>
            <a:off x="170211" y="4024460"/>
            <a:ext cx="120385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04BB094F-85A6-C244-4DF0-93D6EC703DF6}"/>
              </a:ext>
            </a:extLst>
          </p:cNvPr>
          <p:cNvSpPr/>
          <p:nvPr/>
        </p:nvSpPr>
        <p:spPr>
          <a:xfrm rot="5400000">
            <a:off x="4229473" y="2927439"/>
            <a:ext cx="461122" cy="236758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AF852328-A695-1B25-FE53-AFEEE669C7A3}"/>
              </a:ext>
            </a:extLst>
          </p:cNvPr>
          <p:cNvSpPr/>
          <p:nvPr/>
        </p:nvSpPr>
        <p:spPr>
          <a:xfrm rot="5400000">
            <a:off x="4248142" y="1235451"/>
            <a:ext cx="461122" cy="236758"/>
          </a:xfrm>
          <a:prstGeom prst="rightArrow">
            <a:avLst>
              <a:gd name="adj1" fmla="val 44103"/>
              <a:gd name="adj2" fmla="val 50000"/>
            </a:avLst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2ADAD51-C4E8-3E15-A58F-572B077AA352}"/>
              </a:ext>
            </a:extLst>
          </p:cNvPr>
          <p:cNvSpPr>
            <a:spLocks noChangeAspect="1"/>
          </p:cNvSpPr>
          <p:nvPr/>
        </p:nvSpPr>
        <p:spPr>
          <a:xfrm>
            <a:off x="206936" y="841012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164F7-7FF0-A863-FDFA-288CD5448C8C}"/>
              </a:ext>
            </a:extLst>
          </p:cNvPr>
          <p:cNvSpPr txBox="1"/>
          <p:nvPr/>
        </p:nvSpPr>
        <p:spPr>
          <a:xfrm>
            <a:off x="2035620" y="773894"/>
            <a:ext cx="4886165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cs typeface="Times New Roman" panose="02020603050405020304" pitchFamily="18" charset="0"/>
              </a:rPr>
              <a:t>Matrix logarithm implicitly construct an SPD MLR (CVPR24)</a:t>
            </a:r>
            <a:endParaRPr lang="it-IT" altLang="zh-CN" sz="1400" dirty="0"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5D087B-6997-3210-5ED5-E789E0A48A88}"/>
              </a:ext>
            </a:extLst>
          </p:cNvPr>
          <p:cNvGrpSpPr/>
          <p:nvPr/>
        </p:nvGrpSpPr>
        <p:grpSpPr>
          <a:xfrm>
            <a:off x="1849047" y="1672843"/>
            <a:ext cx="5674371" cy="993363"/>
            <a:chOff x="2128253" y="1821936"/>
            <a:chExt cx="5674371" cy="99336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096EFD-29CE-6947-EF72-2462E34A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0828" y="1821936"/>
              <a:ext cx="5631796" cy="99336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FD5A9C1-61D2-FFC4-97B9-D5CD0C4C18FE}"/>
                </a:ext>
              </a:extLst>
            </p:cNvPr>
            <p:cNvSpPr/>
            <p:nvPr/>
          </p:nvSpPr>
          <p:spPr>
            <a:xfrm>
              <a:off x="2128253" y="1821936"/>
              <a:ext cx="5674371" cy="993363"/>
            </a:xfrm>
            <a:prstGeom prst="rect">
              <a:avLst/>
            </a:prstGeom>
            <a:noFill/>
            <a:ln w="1905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A6FDC21-731D-00BF-800A-A266E7F99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95" y="3337133"/>
            <a:ext cx="6119849" cy="1388613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79B12C1-FE14-8A5A-B0A0-6C878A40C5CF}"/>
              </a:ext>
            </a:extLst>
          </p:cNvPr>
          <p:cNvGrpSpPr/>
          <p:nvPr/>
        </p:nvGrpSpPr>
        <p:grpSpPr>
          <a:xfrm>
            <a:off x="7182233" y="855733"/>
            <a:ext cx="1866133" cy="469186"/>
            <a:chOff x="7207500" y="761479"/>
            <a:chExt cx="1866133" cy="46918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7AAA6E1-C241-325A-06C8-EA5003F8D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7501" y="761480"/>
              <a:ext cx="1866132" cy="46918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DC48696-21AA-9519-119E-DD28CBAFF4AB}"/>
                </a:ext>
              </a:extLst>
            </p:cNvPr>
            <p:cNvSpPr/>
            <p:nvPr/>
          </p:nvSpPr>
          <p:spPr>
            <a:xfrm>
              <a:off x="7207500" y="761479"/>
              <a:ext cx="1866133" cy="469186"/>
            </a:xfrm>
            <a:prstGeom prst="rect">
              <a:avLst/>
            </a:prstGeom>
            <a:noFill/>
            <a:ln w="1905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CE2F821-D3A9-6D31-C2EA-EE6F59482C28}"/>
              </a:ext>
            </a:extLst>
          </p:cNvPr>
          <p:cNvSpPr txBox="1"/>
          <p:nvPr/>
        </p:nvSpPr>
        <p:spPr>
          <a:xfrm>
            <a:off x="7640804" y="592708"/>
            <a:ext cx="948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A6FBE"/>
                </a:solidFill>
                <a:sym typeface="Calibri"/>
              </a:rPr>
              <a:t>SPD</a:t>
            </a:r>
            <a:r>
              <a:rPr lang="zh-CN" altLang="en-US" sz="1200" dirty="0">
                <a:solidFill>
                  <a:srgbClr val="0A6FBE"/>
                </a:solidFill>
                <a:sym typeface="Calibri"/>
              </a:rPr>
              <a:t> </a:t>
            </a:r>
            <a:r>
              <a:rPr lang="en-US" altLang="zh-CN" sz="1200" dirty="0">
                <a:solidFill>
                  <a:srgbClr val="0A6FBE"/>
                </a:solidFill>
                <a:sym typeface="Calibri"/>
              </a:rPr>
              <a:t>MLR</a:t>
            </a:r>
            <a:endParaRPr lang="en-US" sz="1200" dirty="0">
              <a:solidFill>
                <a:srgbClr val="0A6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794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1FE62-613C-8C18-8014-E092BFCF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8B39CD-7111-FDB3-F27E-49DB275C5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DF5D2C8-EC00-9FF2-D5D1-CA0311A0C9C8}"/>
              </a:ext>
            </a:extLst>
          </p:cNvPr>
          <p:cNvSpPr>
            <a:spLocks noChangeAspect="1"/>
          </p:cNvSpPr>
          <p:nvPr/>
        </p:nvSpPr>
        <p:spPr>
          <a:xfrm>
            <a:off x="170211" y="4024460"/>
            <a:ext cx="120385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Ablations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2ADAD51-C4E8-3E15-A58F-572B077AA352}"/>
              </a:ext>
            </a:extLst>
          </p:cNvPr>
          <p:cNvSpPr>
            <a:spLocks noChangeAspect="1"/>
          </p:cNvSpPr>
          <p:nvPr/>
        </p:nvSpPr>
        <p:spPr>
          <a:xfrm>
            <a:off x="170211" y="1599233"/>
            <a:ext cx="1130400" cy="275277"/>
          </a:xfrm>
          <a:prstGeom prst="roundRect">
            <a:avLst>
              <a:gd name="adj" fmla="val 6173"/>
            </a:avLst>
          </a:prstGeom>
          <a:solidFill>
            <a:srgbClr val="8022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15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8B044C-A039-301C-7644-C87793E1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491" y="544776"/>
            <a:ext cx="5421833" cy="26594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30F2AC-CEA0-B038-E3C0-FA22EA4E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986" y="3299431"/>
            <a:ext cx="6074628" cy="1552945"/>
          </a:xfrm>
          <a:prstGeom prst="rect">
            <a:avLst/>
          </a:prstGeom>
        </p:spPr>
      </p:pic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3BF41816-6C47-3314-5660-C632C5AAB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23" y="1653194"/>
            <a:ext cx="334269" cy="3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94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BE708F-9FDA-FAC1-7390-AC02D8A88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39D08D-D65D-FB32-1410-367E94FE4C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altLang="zh-CN" dirty="0" err="1"/>
              <a:t>Discussion</a:t>
            </a:r>
            <a:endParaRPr lang="it-IT" altLang="zh-CN" dirty="0"/>
          </a:p>
        </p:txBody>
      </p:sp>
      <p:sp>
        <p:nvSpPr>
          <p:cNvPr id="14" name="ProgressBarBackground">
            <a:extLst>
              <a:ext uri="{FF2B5EF4-FFF2-40B4-BE49-F238E27FC236}">
                <a16:creationId xmlns:a16="http://schemas.microsoft.com/office/drawing/2014/main" id="{416E22D4-1AAB-BD83-4646-FB3447C617DF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24995D-D00F-9A44-4CB8-FAB232AC8154}"/>
              </a:ext>
            </a:extLst>
          </p:cNvPr>
          <p:cNvSpPr txBox="1"/>
          <p:nvPr/>
        </p:nvSpPr>
        <p:spPr>
          <a:xfrm>
            <a:off x="1420733" y="965998"/>
            <a:ext cx="695545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Quick summary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A6FBE"/>
                </a:solidFill>
              </a:rPr>
              <a:t>Theoretical framework </a:t>
            </a:r>
            <a:r>
              <a:rPr lang="en-US" altLang="zh-CN" sz="1600" dirty="0"/>
              <a:t>for batch normalization, classifiers on Riemannian space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A6FBE"/>
                </a:solidFill>
              </a:rPr>
              <a:t>Manifestations</a:t>
            </a:r>
            <a:r>
              <a:rPr lang="en-US" altLang="zh-CN" sz="1600" dirty="0"/>
              <a:t> on different geometries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A6FBE"/>
                </a:solidFill>
              </a:rPr>
              <a:t>Interpreting</a:t>
            </a:r>
            <a:r>
              <a:rPr lang="en-US" altLang="zh-CN" sz="1600" dirty="0"/>
              <a:t> GCP in Euclidean deep learning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Future 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/>
              <a:t>Riemannian </a:t>
            </a:r>
            <a:r>
              <a:rPr lang="en-US" altLang="zh-CN" sz="1600" dirty="0">
                <a:solidFill>
                  <a:srgbClr val="0A6FBE"/>
                </a:solidFill>
              </a:rPr>
              <a:t>transformation</a:t>
            </a:r>
            <a:r>
              <a:rPr lang="en-US" altLang="zh-CN" sz="1600" dirty="0"/>
              <a:t> layer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/>
              <a:t>Riemannian </a:t>
            </a:r>
            <a:r>
              <a:rPr lang="en-US" altLang="zh-CN" sz="1600" dirty="0">
                <a:solidFill>
                  <a:srgbClr val="0A6FBE"/>
                </a:solidFill>
              </a:rPr>
              <a:t>optimal transport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A6FBE"/>
                </a:solidFill>
              </a:rPr>
              <a:t>Visualization</a:t>
            </a:r>
            <a:r>
              <a:rPr lang="en-US" altLang="zh-CN" sz="1600" dirty="0"/>
              <a:t> of high-dimensional Riemannian manifolds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/>
              <a:t>Applications into </a:t>
            </a:r>
            <a:r>
              <a:rPr lang="en-US" altLang="zh-CN" sz="1600" dirty="0">
                <a:solidFill>
                  <a:srgbClr val="0A6FBE"/>
                </a:solidFill>
              </a:rPr>
              <a:t>large models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A6FBE"/>
                </a:solidFill>
              </a:rPr>
              <a:t>Generative</a:t>
            </a:r>
            <a:r>
              <a:rPr lang="en-US" altLang="zh-CN" sz="1600" dirty="0"/>
              <a:t> models with differential geometry</a:t>
            </a:r>
          </a:p>
        </p:txBody>
      </p:sp>
    </p:spTree>
    <p:extLst>
      <p:ext uri="{BB962C8B-B14F-4D97-AF65-F5344CB8AC3E}">
        <p14:creationId xmlns:p14="http://schemas.microsoft.com/office/powerpoint/2010/main" val="1180413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BE708F-9FDA-FAC1-7390-AC02D8A88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39D08D-D65D-FB32-1410-367E94FE4C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altLang="zh-CN" dirty="0"/>
              <a:t>Thanks</a:t>
            </a:r>
          </a:p>
        </p:txBody>
      </p:sp>
      <p:sp>
        <p:nvSpPr>
          <p:cNvPr id="14" name="ProgressBarBackground">
            <a:extLst>
              <a:ext uri="{FF2B5EF4-FFF2-40B4-BE49-F238E27FC236}">
                <a16:creationId xmlns:a16="http://schemas.microsoft.com/office/drawing/2014/main" id="{416E22D4-1AAB-BD83-4646-FB3447C617DF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21C30B-7A34-F3A6-4B15-9CE7BB989520}"/>
              </a:ext>
            </a:extLst>
          </p:cNvPr>
          <p:cNvGrpSpPr/>
          <p:nvPr/>
        </p:nvGrpSpPr>
        <p:grpSpPr>
          <a:xfrm>
            <a:off x="5457892" y="1884250"/>
            <a:ext cx="1628708" cy="2004846"/>
            <a:chOff x="4517641" y="2132632"/>
            <a:chExt cx="1628708" cy="2004846"/>
          </a:xfrm>
        </p:grpSpPr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6E5E449E-F15B-597E-25D6-FEFF4EB53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641" y="2132632"/>
              <a:ext cx="1628708" cy="1628708"/>
            </a:xfrm>
            <a:prstGeom prst="rect">
              <a:avLst/>
            </a:prstGeom>
          </p:spPr>
        </p:pic>
        <p:sp>
          <p:nvSpPr>
            <p:cNvPr id="13" name="Google Shape;245;p11">
              <a:extLst>
                <a:ext uri="{FF2B5EF4-FFF2-40B4-BE49-F238E27FC236}">
                  <a16:creationId xmlns:a16="http://schemas.microsoft.com/office/drawing/2014/main" id="{7197F30E-FBB2-58DF-60BB-9EFC2B491714}"/>
                </a:ext>
              </a:extLst>
            </p:cNvPr>
            <p:cNvSpPr txBox="1"/>
            <p:nvPr/>
          </p:nvSpPr>
          <p:spPr>
            <a:xfrm>
              <a:off x="4517641" y="3677392"/>
              <a:ext cx="1591154" cy="460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indent="0" algn="ctr" defTabSz="914400">
                <a:lnSpc>
                  <a:spcPct val="115000"/>
                </a:lnSpc>
                <a:spcBef>
                  <a:spcPct val="20000"/>
                </a:spcBef>
                <a:spcAft>
                  <a:spcPts val="600"/>
                </a:spcAft>
                <a:buNone/>
              </a:pPr>
              <a:r>
                <a: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Homepage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E85B76A-2541-1BC2-D708-8BA528AA196E}"/>
              </a:ext>
            </a:extLst>
          </p:cNvPr>
          <p:cNvGrpSpPr/>
          <p:nvPr/>
        </p:nvGrpSpPr>
        <p:grpSpPr>
          <a:xfrm>
            <a:off x="3666542" y="1928595"/>
            <a:ext cx="1591200" cy="1916157"/>
            <a:chOff x="2888887" y="2132632"/>
            <a:chExt cx="1591200" cy="191615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886A1AD-AEB4-68EB-403F-8E755A4C250F}"/>
                </a:ext>
              </a:extLst>
            </p:cNvPr>
            <p:cNvSpPr txBox="1"/>
            <p:nvPr/>
          </p:nvSpPr>
          <p:spPr>
            <a:xfrm>
              <a:off x="2888932" y="3728573"/>
              <a:ext cx="1591155" cy="320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15000"/>
                </a:lnSpc>
                <a:spcBef>
                  <a:spcPct val="20000"/>
                </a:spcBef>
                <a:spcAft>
                  <a:spcPts val="600"/>
                </a:spcAft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LinkedIn</a:t>
              </a:r>
            </a:p>
          </p:txBody>
        </p:sp>
        <p:pic>
          <p:nvPicPr>
            <p:cNvPr id="15" name="图片 14" descr="QR 代码&#10;&#10;描述已自动生成">
              <a:extLst>
                <a:ext uri="{FF2B5EF4-FFF2-40B4-BE49-F238E27FC236}">
                  <a16:creationId xmlns:a16="http://schemas.microsoft.com/office/drawing/2014/main" id="{CB3A685F-1F51-D65D-7F03-1519BB25B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887" y="2132632"/>
              <a:ext cx="1591200" cy="1591200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DBEDE72-97D0-4911-4E8B-A0C9EBCD55E8}"/>
              </a:ext>
            </a:extLst>
          </p:cNvPr>
          <p:cNvSpPr txBox="1"/>
          <p:nvPr/>
        </p:nvSpPr>
        <p:spPr>
          <a:xfrm>
            <a:off x="203931" y="910882"/>
            <a:ext cx="8578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2800"/>
              <a:buFont typeface="Arial"/>
              <a:buNone/>
            </a:pPr>
            <a:r>
              <a:rPr lang="en-US" altLang="zh-CN" sz="2400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Thanks!</a:t>
            </a:r>
          </a:p>
        </p:txBody>
      </p:sp>
      <p:pic>
        <p:nvPicPr>
          <p:cNvPr id="19" name="Google Shape;131;p1">
            <a:extLst>
              <a:ext uri="{FF2B5EF4-FFF2-40B4-BE49-F238E27FC236}">
                <a16:creationId xmlns:a16="http://schemas.microsoft.com/office/drawing/2014/main" id="{F32295A4-E1B0-81FD-BEF0-7A5F607528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4712" y="4075843"/>
            <a:ext cx="2214575" cy="824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B1C6B884-BFDE-ED69-2724-94462EAC11BE}"/>
              </a:ext>
            </a:extLst>
          </p:cNvPr>
          <p:cNvGrpSpPr/>
          <p:nvPr/>
        </p:nvGrpSpPr>
        <p:grpSpPr>
          <a:xfrm>
            <a:off x="1870053" y="1939551"/>
            <a:ext cx="1596339" cy="1894244"/>
            <a:chOff x="2207892" y="1887240"/>
            <a:chExt cx="1596339" cy="1894244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934B82F-2381-EC0C-5D29-AD7AEBE04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695" t="24199" r="11793" b="15636"/>
            <a:stretch/>
          </p:blipFill>
          <p:spPr>
            <a:xfrm>
              <a:off x="2207892" y="1887240"/>
              <a:ext cx="1530582" cy="158899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76FE7F6-99FE-1FD6-88E2-E854550D386E}"/>
                </a:ext>
              </a:extLst>
            </p:cNvPr>
            <p:cNvSpPr txBox="1"/>
            <p:nvPr/>
          </p:nvSpPr>
          <p:spPr>
            <a:xfrm>
              <a:off x="2213076" y="3461268"/>
              <a:ext cx="1591155" cy="320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15000"/>
                </a:lnSpc>
                <a:spcBef>
                  <a:spcPct val="20000"/>
                </a:spcBef>
                <a:spcAft>
                  <a:spcPts val="600"/>
                </a:spcAft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90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2">
            <a:extLst>
              <a:ext uri="{FF2B5EF4-FFF2-40B4-BE49-F238E27FC236}">
                <a16:creationId xmlns:a16="http://schemas.microsoft.com/office/drawing/2014/main" id="{7BBAB010-69D4-0DC2-AD98-C38BC46CB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72CD04C-BF15-EFD9-07A4-95E85C36F4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 Blueprint of Manifolds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F8BA03-1C1F-F6B0-91F3-9B99CC277808}"/>
              </a:ext>
            </a:extLst>
          </p:cNvPr>
          <p:cNvSpPr/>
          <p:nvPr/>
        </p:nvSpPr>
        <p:spPr>
          <a:xfrm>
            <a:off x="4310745" y="2040964"/>
            <a:ext cx="1226789" cy="254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Smooth structure</a:t>
            </a:r>
            <a:endParaRPr lang="zh-CN" altLang="en-US" sz="12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28095A-38BA-EA5F-56C4-6BBCF137E34B}"/>
              </a:ext>
            </a:extLst>
          </p:cNvPr>
          <p:cNvSpPr/>
          <p:nvPr/>
        </p:nvSpPr>
        <p:spPr>
          <a:xfrm>
            <a:off x="4143314" y="1382271"/>
            <a:ext cx="1324039" cy="254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Riemannian metric</a:t>
            </a:r>
            <a:endParaRPr lang="zh-CN" altLang="en-US" sz="1200"/>
          </a:p>
        </p:txBody>
      </p:sp>
      <p:sp>
        <p:nvSpPr>
          <p:cNvPr id="4" name="矩形: 圆角 20">
            <a:extLst>
              <a:ext uri="{FF2B5EF4-FFF2-40B4-BE49-F238E27FC236}">
                <a16:creationId xmlns:a16="http://schemas.microsoft.com/office/drawing/2014/main" id="{1FE68365-7827-F672-8FA9-D7AFF0D4532F}"/>
              </a:ext>
            </a:extLst>
          </p:cNvPr>
          <p:cNvSpPr/>
          <p:nvPr/>
        </p:nvSpPr>
        <p:spPr>
          <a:xfrm>
            <a:off x="4780640" y="1018273"/>
            <a:ext cx="1702244" cy="316252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Riemannian manifold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5" name="矩形: 圆角 22">
            <a:extLst>
              <a:ext uri="{FF2B5EF4-FFF2-40B4-BE49-F238E27FC236}">
                <a16:creationId xmlns:a16="http://schemas.microsoft.com/office/drawing/2014/main" id="{9488952D-FB83-3F18-1534-987BB243BD21}"/>
              </a:ext>
            </a:extLst>
          </p:cNvPr>
          <p:cNvSpPr/>
          <p:nvPr/>
        </p:nvSpPr>
        <p:spPr>
          <a:xfrm>
            <a:off x="4780640" y="1681785"/>
            <a:ext cx="1702244" cy="316252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Differential manifold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6" name="矩形: 圆角 23">
            <a:extLst>
              <a:ext uri="{FF2B5EF4-FFF2-40B4-BE49-F238E27FC236}">
                <a16:creationId xmlns:a16="http://schemas.microsoft.com/office/drawing/2014/main" id="{49810175-AA94-615E-BD97-72E7C6512E29}"/>
              </a:ext>
            </a:extLst>
          </p:cNvPr>
          <p:cNvSpPr/>
          <p:nvPr/>
        </p:nvSpPr>
        <p:spPr>
          <a:xfrm>
            <a:off x="4780640" y="2345296"/>
            <a:ext cx="1702244" cy="316252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Topological manifold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13" name="下箭头 36 1">
            <a:extLst>
              <a:ext uri="{FF2B5EF4-FFF2-40B4-BE49-F238E27FC236}">
                <a16:creationId xmlns:a16="http://schemas.microsoft.com/office/drawing/2014/main" id="{89B260BA-772F-EC64-1876-D3F198D2E9D5}"/>
              </a:ext>
            </a:extLst>
          </p:cNvPr>
          <p:cNvSpPr/>
          <p:nvPr/>
        </p:nvSpPr>
        <p:spPr>
          <a:xfrm rot="10800000">
            <a:off x="5557946" y="1371340"/>
            <a:ext cx="160812" cy="262356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16" name="下箭头 36 2">
            <a:extLst>
              <a:ext uri="{FF2B5EF4-FFF2-40B4-BE49-F238E27FC236}">
                <a16:creationId xmlns:a16="http://schemas.microsoft.com/office/drawing/2014/main" id="{992035CF-5128-1175-6476-CF5A0ED3B944}"/>
              </a:ext>
            </a:extLst>
          </p:cNvPr>
          <p:cNvSpPr/>
          <p:nvPr/>
        </p:nvSpPr>
        <p:spPr>
          <a:xfrm rot="10800000">
            <a:off x="5557946" y="2038454"/>
            <a:ext cx="160812" cy="262356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9C7FF3-38F9-A41B-290D-205654F19195}"/>
              </a:ext>
            </a:extLst>
          </p:cNvPr>
          <p:cNvSpPr/>
          <p:nvPr/>
        </p:nvSpPr>
        <p:spPr>
          <a:xfrm>
            <a:off x="4596107" y="2718339"/>
            <a:ext cx="722198" cy="254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Topology</a:t>
            </a:r>
            <a:endParaRPr lang="zh-CN" altLang="en-US" sz="1200"/>
          </a:p>
        </p:txBody>
      </p:sp>
      <p:sp>
        <p:nvSpPr>
          <p:cNvPr id="22" name="下箭头 36 3">
            <a:extLst>
              <a:ext uri="{FF2B5EF4-FFF2-40B4-BE49-F238E27FC236}">
                <a16:creationId xmlns:a16="http://schemas.microsoft.com/office/drawing/2014/main" id="{2576C962-845C-CF57-1934-B9EC2F056DD8}"/>
              </a:ext>
            </a:extLst>
          </p:cNvPr>
          <p:cNvSpPr/>
          <p:nvPr/>
        </p:nvSpPr>
        <p:spPr>
          <a:xfrm rot="10800000">
            <a:off x="5557946" y="2705568"/>
            <a:ext cx="160812" cy="262356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25" name="矩形: 圆角 34">
            <a:extLst>
              <a:ext uri="{FF2B5EF4-FFF2-40B4-BE49-F238E27FC236}">
                <a16:creationId xmlns:a16="http://schemas.microsoft.com/office/drawing/2014/main" id="{395BB016-9AB8-860A-6E0C-BC1B542BCDC4}"/>
              </a:ext>
            </a:extLst>
          </p:cNvPr>
          <p:cNvSpPr/>
          <p:nvPr/>
        </p:nvSpPr>
        <p:spPr>
          <a:xfrm>
            <a:off x="4780640" y="3008808"/>
            <a:ext cx="1702244" cy="316252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set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5ECF326F-14B4-CFF5-4FD8-19835F16A05E}"/>
              </a:ext>
            </a:extLst>
          </p:cNvPr>
          <p:cNvSpPr/>
          <p:nvPr/>
        </p:nvSpPr>
        <p:spPr>
          <a:xfrm rot="5400000">
            <a:off x="3999476" y="1327947"/>
            <a:ext cx="164174" cy="1006469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27" name="矩形: 圆角 39">
            <a:extLst>
              <a:ext uri="{FF2B5EF4-FFF2-40B4-BE49-F238E27FC236}">
                <a16:creationId xmlns:a16="http://schemas.microsoft.com/office/drawing/2014/main" id="{175EF2D6-701B-B544-0FBA-98356F62FB2C}"/>
              </a:ext>
            </a:extLst>
          </p:cNvPr>
          <p:cNvSpPr/>
          <p:nvPr/>
        </p:nvSpPr>
        <p:spPr>
          <a:xfrm>
            <a:off x="2384618" y="1673056"/>
            <a:ext cx="955603" cy="316252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Lie group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78D687F-1A82-AF24-E154-EC7C62054094}"/>
              </a:ext>
            </a:extLst>
          </p:cNvPr>
          <p:cNvSpPr/>
          <p:nvPr/>
        </p:nvSpPr>
        <p:spPr>
          <a:xfrm>
            <a:off x="3844827" y="1550367"/>
            <a:ext cx="553303" cy="254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Group</a:t>
            </a:r>
            <a:endParaRPr lang="zh-CN" altLang="en-US" sz="120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B16F587-E7C8-F28F-E2DC-FDB17E466320}"/>
              </a:ext>
            </a:extLst>
          </p:cNvPr>
          <p:cNvSpPr/>
          <p:nvPr/>
        </p:nvSpPr>
        <p:spPr>
          <a:xfrm>
            <a:off x="5000886" y="3392947"/>
            <a:ext cx="14189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/>
              <a:t>Geometric structure</a:t>
            </a:r>
            <a:endParaRPr lang="zh-CN" altLang="en-US" sz="110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7E62CBE-7593-6BCE-0C33-2801D8B32AE8}"/>
              </a:ext>
            </a:extLst>
          </p:cNvPr>
          <p:cNvSpPr/>
          <p:nvPr/>
        </p:nvSpPr>
        <p:spPr>
          <a:xfrm>
            <a:off x="2246846" y="3362766"/>
            <a:ext cx="1231144" cy="240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/>
              <a:t>Algebraic structure</a:t>
            </a:r>
            <a:endParaRPr lang="zh-CN" altLang="en-US" sz="1100"/>
          </a:p>
        </p:txBody>
      </p:sp>
      <p:sp>
        <p:nvSpPr>
          <p:cNvPr id="31" name="下箭头 36 4">
            <a:extLst>
              <a:ext uri="{FF2B5EF4-FFF2-40B4-BE49-F238E27FC236}">
                <a16:creationId xmlns:a16="http://schemas.microsoft.com/office/drawing/2014/main" id="{C198F2C7-9ECA-AEEA-7F5A-E491C341240B}"/>
              </a:ext>
            </a:extLst>
          </p:cNvPr>
          <p:cNvSpPr/>
          <p:nvPr/>
        </p:nvSpPr>
        <p:spPr>
          <a:xfrm rot="5400000">
            <a:off x="6736950" y="2279009"/>
            <a:ext cx="164174" cy="448827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0ED24A-D848-7D26-0A09-867315E6D1B2}"/>
              </a:ext>
            </a:extLst>
          </p:cNvPr>
          <p:cNvSpPr/>
          <p:nvPr/>
        </p:nvSpPr>
        <p:spPr>
          <a:xfrm>
            <a:off x="7161530" y="2383183"/>
            <a:ext cx="1808832" cy="254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Locally Euclidean topology</a:t>
            </a:r>
            <a:endParaRPr lang="zh-CN" altLang="en-US" sz="1200"/>
          </a:p>
        </p:txBody>
      </p:sp>
      <p:sp>
        <p:nvSpPr>
          <p:cNvPr id="33" name="下箭头 36 5">
            <a:extLst>
              <a:ext uri="{FF2B5EF4-FFF2-40B4-BE49-F238E27FC236}">
                <a16:creationId xmlns:a16="http://schemas.microsoft.com/office/drawing/2014/main" id="{443BBA02-0E46-D160-09EE-B1FAE306DDC0}"/>
              </a:ext>
            </a:extLst>
          </p:cNvPr>
          <p:cNvSpPr/>
          <p:nvPr/>
        </p:nvSpPr>
        <p:spPr>
          <a:xfrm rot="5400000">
            <a:off x="6736950" y="1606768"/>
            <a:ext cx="164174" cy="448827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44D8422-C21D-A3E0-7567-4B0405257EEA}"/>
              </a:ext>
            </a:extLst>
          </p:cNvPr>
          <p:cNvSpPr/>
          <p:nvPr/>
        </p:nvSpPr>
        <p:spPr>
          <a:xfrm>
            <a:off x="7161530" y="1710943"/>
            <a:ext cx="1785609" cy="254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Locally Euclidean analysis</a:t>
            </a:r>
            <a:endParaRPr lang="zh-CN" altLang="en-US" sz="1200"/>
          </a:p>
        </p:txBody>
      </p:sp>
      <p:sp>
        <p:nvSpPr>
          <p:cNvPr id="35" name="下箭头 36 6">
            <a:extLst>
              <a:ext uri="{FF2B5EF4-FFF2-40B4-BE49-F238E27FC236}">
                <a16:creationId xmlns:a16="http://schemas.microsoft.com/office/drawing/2014/main" id="{71C7ADFA-521B-58CC-55CE-616AFEE00E36}"/>
              </a:ext>
            </a:extLst>
          </p:cNvPr>
          <p:cNvSpPr/>
          <p:nvPr/>
        </p:nvSpPr>
        <p:spPr>
          <a:xfrm rot="5400000">
            <a:off x="6736950" y="943051"/>
            <a:ext cx="164174" cy="448827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0179FE1-FE26-C5F3-0046-5142A73BFBE6}"/>
              </a:ext>
            </a:extLst>
          </p:cNvPr>
          <p:cNvSpPr/>
          <p:nvPr/>
        </p:nvSpPr>
        <p:spPr>
          <a:xfrm>
            <a:off x="7161530" y="1047225"/>
            <a:ext cx="1663684" cy="254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Locally Euclidean metric</a:t>
            </a:r>
            <a:endParaRPr lang="zh-CN" altLang="en-US" sz="1200"/>
          </a:p>
        </p:txBody>
      </p:sp>
      <p:sp>
        <p:nvSpPr>
          <p:cNvPr id="37" name="下箭头 36">
            <a:extLst>
              <a:ext uri="{FF2B5EF4-FFF2-40B4-BE49-F238E27FC236}">
                <a16:creationId xmlns:a16="http://schemas.microsoft.com/office/drawing/2014/main" id="{3DC1E8BF-2A2B-C1B9-09E5-BBCBC3095853}"/>
              </a:ext>
            </a:extLst>
          </p:cNvPr>
          <p:cNvSpPr/>
          <p:nvPr/>
        </p:nvSpPr>
        <p:spPr>
          <a:xfrm rot="5400000">
            <a:off x="3999476" y="1987459"/>
            <a:ext cx="164174" cy="1006469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38" name="矩形: 圆角 41">
            <a:extLst>
              <a:ext uri="{FF2B5EF4-FFF2-40B4-BE49-F238E27FC236}">
                <a16:creationId xmlns:a16="http://schemas.microsoft.com/office/drawing/2014/main" id="{1A9E99CE-70B7-E6CF-3AD7-C37384F18BEA}"/>
              </a:ext>
            </a:extLst>
          </p:cNvPr>
          <p:cNvSpPr/>
          <p:nvPr/>
        </p:nvSpPr>
        <p:spPr>
          <a:xfrm>
            <a:off x="2377964" y="2320509"/>
            <a:ext cx="1006469" cy="38505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Topological group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6CBCDAD-4762-A93B-0676-CDE08A960446}"/>
              </a:ext>
            </a:extLst>
          </p:cNvPr>
          <p:cNvSpPr/>
          <p:nvPr/>
        </p:nvSpPr>
        <p:spPr>
          <a:xfrm>
            <a:off x="3887092" y="2209879"/>
            <a:ext cx="553303" cy="254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Group</a:t>
            </a:r>
            <a:endParaRPr lang="zh-CN" altLang="en-US" sz="1200"/>
          </a:p>
        </p:txBody>
      </p:sp>
      <p:sp>
        <p:nvSpPr>
          <p:cNvPr id="40" name="下箭头 36 7">
            <a:extLst>
              <a:ext uri="{FF2B5EF4-FFF2-40B4-BE49-F238E27FC236}">
                <a16:creationId xmlns:a16="http://schemas.microsoft.com/office/drawing/2014/main" id="{6811030E-F5EC-777E-A5A2-2971323AD64A}"/>
              </a:ext>
            </a:extLst>
          </p:cNvPr>
          <p:cNvSpPr/>
          <p:nvPr/>
        </p:nvSpPr>
        <p:spPr>
          <a:xfrm rot="10800000">
            <a:off x="2782013" y="2021258"/>
            <a:ext cx="160812" cy="262356"/>
          </a:xfrm>
          <a:prstGeom prst="downArrow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A2FBEE2-DBD8-EDD4-B4AF-D776600B2D9B}"/>
              </a:ext>
            </a:extLst>
          </p:cNvPr>
          <p:cNvSpPr/>
          <p:nvPr/>
        </p:nvSpPr>
        <p:spPr>
          <a:xfrm>
            <a:off x="-50045" y="4715531"/>
            <a:ext cx="8896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https://</a:t>
            </a:r>
            <a:r>
              <a:rPr lang="en-US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en.wikipedia.org</a:t>
            </a: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/wiki/</a:t>
            </a:r>
            <a:r>
              <a:rPr lang="en-US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Tangent_space</a:t>
            </a:r>
            <a:endParaRPr lang="en-US" altLang="zh-CN" sz="600" kern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Arial"/>
              <a:cs typeface="Arial"/>
            </a:endParaRPr>
          </a:p>
          <a:p>
            <a:pPr defTabSz="914400">
              <a:buClr>
                <a:srgbClr val="000000"/>
              </a:buClr>
              <a:defRPr/>
            </a:pP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Armstrong M A. Basic topology[M]. Springer Science &amp; Business Media, 2013.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Lee J M. Smooth manifolds[M]. Introduction to Smooth Manifolds. Springer, New York, NY, 2013: 1-31.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Do </a:t>
            </a:r>
            <a:r>
              <a:rPr lang="en-US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Carmo</a:t>
            </a: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M P, Flaherty Francis J. Riemannian geometry[M]. Boston: </a:t>
            </a:r>
            <a:r>
              <a:rPr lang="en-US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Birkhäuser</a:t>
            </a: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, 1992.</a:t>
            </a:r>
            <a:endParaRPr lang="zh-CN" altLang="en-US" sz="600" kern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Arial"/>
              <a:cs typeface="Arial"/>
            </a:endParaRPr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id="{B9E1278E-7936-B5C9-7A6B-B11709C112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608423" cy="4691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1" kern="1200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F51799-486B-FD07-D6E1-C1192AF85AA3}"/>
              </a:ext>
            </a:extLst>
          </p:cNvPr>
          <p:cNvSpPr txBox="1"/>
          <p:nvPr/>
        </p:nvSpPr>
        <p:spPr>
          <a:xfrm>
            <a:off x="16938" y="1449012"/>
            <a:ext cx="185452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err="1"/>
              <a:t>Mani·fold</a:t>
            </a:r>
            <a:endParaRPr lang="en-US" altLang="zh-CN" b="0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F628F8B-6A15-4107-D486-E90B3A8C6DEC}"/>
              </a:ext>
            </a:extLst>
          </p:cNvPr>
          <p:cNvGrpSpPr/>
          <p:nvPr/>
        </p:nvGrpSpPr>
        <p:grpSpPr>
          <a:xfrm>
            <a:off x="-237157" y="2030999"/>
            <a:ext cx="2454849" cy="1124307"/>
            <a:chOff x="-394195" y="1850092"/>
            <a:chExt cx="2932541" cy="1343087"/>
          </a:xfrm>
        </p:grpSpPr>
        <p:sp>
          <p:nvSpPr>
            <p:cNvPr id="10" name="任意多边形: 形状 5">
              <a:extLst>
                <a:ext uri="{FF2B5EF4-FFF2-40B4-BE49-F238E27FC236}">
                  <a16:creationId xmlns:a16="http://schemas.microsoft.com/office/drawing/2014/main" id="{9A3FD6C0-6A50-E4CF-C6AC-37FCA4B9D6BF}"/>
                </a:ext>
              </a:extLst>
            </p:cNvPr>
            <p:cNvSpPr/>
            <p:nvPr/>
          </p:nvSpPr>
          <p:spPr>
            <a:xfrm>
              <a:off x="321506" y="2162999"/>
              <a:ext cx="1789866" cy="1030180"/>
            </a:xfrm>
            <a:custGeom>
              <a:avLst/>
              <a:gdLst>
                <a:gd name="connsiteX0" fmla="*/ 1918015 w 3836030"/>
                <a:gd name="connsiteY0" fmla="*/ 0 h 1020932"/>
                <a:gd name="connsiteX1" fmla="*/ 3836030 w 3836030"/>
                <a:gd name="connsiteY1" fmla="*/ 1020932 h 1020932"/>
                <a:gd name="connsiteX2" fmla="*/ 0 w 3836030"/>
                <a:gd name="connsiteY2" fmla="*/ 1020932 h 1020932"/>
                <a:gd name="connsiteX3" fmla="*/ 1918015 w 3836030"/>
                <a:gd name="connsiteY3" fmla="*/ 0 h 102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6030" h="1020932">
                  <a:moveTo>
                    <a:pt x="1918015" y="0"/>
                  </a:moveTo>
                  <a:cubicBezTo>
                    <a:pt x="2977305" y="0"/>
                    <a:pt x="3836030" y="457087"/>
                    <a:pt x="3836030" y="1020932"/>
                  </a:cubicBezTo>
                  <a:lnTo>
                    <a:pt x="0" y="1020932"/>
                  </a:lnTo>
                  <a:cubicBezTo>
                    <a:pt x="0" y="457087"/>
                    <a:pt x="858725" y="0"/>
                    <a:pt x="19180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tint val="66000"/>
                    <a:satMod val="160000"/>
                  </a:schemeClr>
                </a:gs>
                <a:gs pos="50000">
                  <a:schemeClr val="bg2">
                    <a:lumMod val="25000"/>
                    <a:tint val="44500"/>
                    <a:satMod val="160000"/>
                  </a:schemeClr>
                </a:gs>
                <a:gs pos="100000">
                  <a:schemeClr val="bg2">
                    <a:lumMod val="2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90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2221557B-A197-19B3-26A3-653E62D79870}"/>
                </a:ext>
              </a:extLst>
            </p:cNvPr>
            <p:cNvSpPr/>
            <p:nvPr/>
          </p:nvSpPr>
          <p:spPr>
            <a:xfrm rot="19383505">
              <a:off x="-394195" y="2111044"/>
              <a:ext cx="2229996" cy="451528"/>
            </a:xfrm>
            <a:prstGeom prst="parallelogram">
              <a:avLst>
                <a:gd name="adj" fmla="val 180639"/>
              </a:avLst>
            </a:prstGeom>
            <a:gradFill flip="none" rotWithShape="1">
              <a:gsLst>
                <a:gs pos="0">
                  <a:schemeClr val="accent2">
                    <a:alpha val="40000"/>
                  </a:schemeClr>
                </a:gs>
                <a:gs pos="100000">
                  <a:schemeClr val="accent2">
                    <a:lumMod val="20000"/>
                    <a:lumOff val="80000"/>
                    <a:alpha val="5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29C0C3A-4ECB-1F64-80FB-BFDF406FEE6F}"/>
                </a:ext>
              </a:extLst>
            </p:cNvPr>
            <p:cNvSpPr/>
            <p:nvPr/>
          </p:nvSpPr>
          <p:spPr>
            <a:xfrm>
              <a:off x="720803" y="2370001"/>
              <a:ext cx="76210" cy="762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9 1">
              <a:extLst>
                <a:ext uri="{FF2B5EF4-FFF2-40B4-BE49-F238E27FC236}">
                  <a16:creationId xmlns:a16="http://schemas.microsoft.com/office/drawing/2014/main" id="{72FFC446-494E-347A-6829-987F3E091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887" y="1995357"/>
              <a:ext cx="138595" cy="3932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P \calM&#10;$&#10;&#10;\end{document}" title="IguanaTex Picture Display">
              <a:extLst>
                <a:ext uri="{FF2B5EF4-FFF2-40B4-BE49-F238E27FC236}">
                  <a16:creationId xmlns:a16="http://schemas.microsoft.com/office/drawing/2014/main" id="{673BC3E6-3151-1722-F591-C0D5368322E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84" y="1850092"/>
              <a:ext cx="261290" cy="97984"/>
            </a:xfrm>
            <a:prstGeom prst="rect">
              <a:avLst/>
            </a:prstGeom>
          </p:spPr>
        </p:pic>
        <p:pic>
          <p:nvPicPr>
            <p:cNvPr id="19" name="图片 18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calM&#10;$&#10;&#10;\end{document}" title="IguanaTex Picture Display">
              <a:extLst>
                <a:ext uri="{FF2B5EF4-FFF2-40B4-BE49-F238E27FC236}">
                  <a16:creationId xmlns:a16="http://schemas.microsoft.com/office/drawing/2014/main" id="{E513FA3C-3D17-8D70-5F2C-638C9F9CEC8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55" y="3100267"/>
              <a:ext cx="119758" cy="87097"/>
            </a:xfrm>
            <a:prstGeom prst="rect">
              <a:avLst/>
            </a:prstGeom>
          </p:spPr>
        </p:pic>
        <p:pic>
          <p:nvPicPr>
            <p:cNvPr id="20" name="图片 19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P&#10;$&#10;&#10;\end{document}" title="IguanaTex Picture Display">
              <a:extLst>
                <a:ext uri="{FF2B5EF4-FFF2-40B4-BE49-F238E27FC236}">
                  <a16:creationId xmlns:a16="http://schemas.microsoft.com/office/drawing/2014/main" id="{D7F611D4-5D99-D039-F3DC-44EA455951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98" y="2469315"/>
              <a:ext cx="76209" cy="76209"/>
            </a:xfrm>
            <a:prstGeom prst="rect">
              <a:avLst/>
            </a:prstGeom>
          </p:spPr>
        </p:pic>
        <p:pic>
          <p:nvPicPr>
            <p:cNvPr id="23" name="图片 22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V&#10;$&#10;&#10;\end{document}" title="IguanaTex Picture Display">
              <a:extLst>
                <a:ext uri="{FF2B5EF4-FFF2-40B4-BE49-F238E27FC236}">
                  <a16:creationId xmlns:a16="http://schemas.microsoft.com/office/drawing/2014/main" id="{48371D43-F363-04A5-A04C-F6DA4CE6DD1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59" y="2137311"/>
              <a:ext cx="76209" cy="76209"/>
            </a:xfrm>
            <a:prstGeom prst="rect">
              <a:avLst/>
            </a:prstGeom>
          </p:spPr>
        </p:pic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3728438B-E47F-A9FB-AD23-9E5920ADDCE4}"/>
                </a:ext>
              </a:extLst>
            </p:cNvPr>
            <p:cNvSpPr/>
            <p:nvPr/>
          </p:nvSpPr>
          <p:spPr>
            <a:xfrm rot="2327434">
              <a:off x="1188951" y="2541216"/>
              <a:ext cx="1349395" cy="403190"/>
            </a:xfrm>
            <a:prstGeom prst="parallelogram">
              <a:avLst>
                <a:gd name="adj" fmla="val 125300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alpha val="4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D67A77D-B607-F8F3-C329-A4C52B22A849}"/>
                </a:ext>
              </a:extLst>
            </p:cNvPr>
            <p:cNvSpPr/>
            <p:nvPr/>
          </p:nvSpPr>
          <p:spPr>
            <a:xfrm>
              <a:off x="1784516" y="2639984"/>
              <a:ext cx="76210" cy="762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4" name="图片 43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Q \calM&#10;$&#10;&#10;\end{document}" title="IguanaTex Picture Display">
              <a:extLst>
                <a:ext uri="{FF2B5EF4-FFF2-40B4-BE49-F238E27FC236}">
                  <a16:creationId xmlns:a16="http://schemas.microsoft.com/office/drawing/2014/main" id="{B6A7F3A2-7C27-3617-18EC-0550EAFF461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239" y="2897895"/>
              <a:ext cx="261290" cy="108871"/>
            </a:xfrm>
            <a:prstGeom prst="rect">
              <a:avLst/>
            </a:prstGeom>
          </p:spPr>
        </p:pic>
        <p:cxnSp>
          <p:nvCxnSpPr>
            <p:cNvPr id="45" name="直接箭头连接符 9 2">
              <a:extLst>
                <a:ext uri="{FF2B5EF4-FFF2-40B4-BE49-F238E27FC236}">
                  <a16:creationId xmlns:a16="http://schemas.microsoft.com/office/drawing/2014/main" id="{82D10AA9-5B00-7FAE-0602-F6C4023CAD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5240" y="2285901"/>
              <a:ext cx="138595" cy="3932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图片 49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widetilde{V}&#10;$&#10;&#10;\end{document}" title="IguanaTex Picture Display">
              <a:extLst>
                <a:ext uri="{FF2B5EF4-FFF2-40B4-BE49-F238E27FC236}">
                  <a16:creationId xmlns:a16="http://schemas.microsoft.com/office/drawing/2014/main" id="{FC2D1CA8-A5D9-CA91-534B-CA63D279026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725" y="2436655"/>
              <a:ext cx="76209" cy="108871"/>
            </a:xfrm>
            <a:prstGeom prst="rect">
              <a:avLst/>
            </a:prstGeom>
          </p:spPr>
        </p:pic>
      </p:grpSp>
      <p:sp>
        <p:nvSpPr>
          <p:cNvPr id="48" name="ProgressBarBackground">
            <a:extLst>
              <a:ext uri="{FF2B5EF4-FFF2-40B4-BE49-F238E27FC236}">
                <a16:creationId xmlns:a16="http://schemas.microsoft.com/office/drawing/2014/main" id="{57636DC8-E740-E9C8-167C-44AC31D68E7D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rogressBarBackground">
            <a:extLst>
              <a:ext uri="{FF2B5EF4-FFF2-40B4-BE49-F238E27FC236}">
                <a16:creationId xmlns:a16="http://schemas.microsoft.com/office/drawing/2014/main" id="{212964B0-F3DA-3EAF-85D7-36A1FF754A2B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rogressBarA4">
            <a:extLst>
              <a:ext uri="{FF2B5EF4-FFF2-40B4-BE49-F238E27FC236}">
                <a16:creationId xmlns:a16="http://schemas.microsoft.com/office/drawing/2014/main" id="{9B0CE43B-DB72-AC23-833F-E849272B920C}"/>
              </a:ext>
            </a:extLst>
          </p:cNvPr>
          <p:cNvSpPr/>
          <p:nvPr/>
        </p:nvSpPr>
        <p:spPr>
          <a:xfrm>
            <a:off x="8255000" y="8890000"/>
            <a:ext cx="2540000" cy="127000"/>
          </a:xfrm>
          <a:prstGeom prst="rect">
            <a:avLst/>
          </a:prstGeom>
          <a:solidFill>
            <a:srgbClr val="0064FF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80B55FD-9A16-43C1-8B96-43B1727A669E}"/>
              </a:ext>
            </a:extLst>
          </p:cNvPr>
          <p:cNvSpPr/>
          <p:nvPr/>
        </p:nvSpPr>
        <p:spPr>
          <a:xfrm>
            <a:off x="1666217" y="814050"/>
            <a:ext cx="1370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A6FBE"/>
                </a:solidFill>
              </a:rPr>
              <a:t>Vector space</a:t>
            </a:r>
            <a:endParaRPr lang="zh-CN" altLang="en-US" sz="1600" dirty="0">
              <a:solidFill>
                <a:srgbClr val="0A6FBE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04BC2C-1DB6-46EC-83D6-1DBDF8D6D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1AACE3B-6ACF-5C44-0ED3-04A517EC2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Geometric Intuition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66465E-0715-4225-BECD-8109FD9B974D}"/>
              </a:ext>
            </a:extLst>
          </p:cNvPr>
          <p:cNvSpPr/>
          <p:nvPr/>
        </p:nvSpPr>
        <p:spPr>
          <a:xfrm>
            <a:off x="4847904" y="788767"/>
            <a:ext cx="21082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0A6FBE"/>
                </a:solidFill>
              </a:rPr>
              <a:t>Riemannian manifold</a:t>
            </a:r>
            <a:endParaRPr lang="zh-CN" altLang="en-US" sz="1600">
              <a:solidFill>
                <a:srgbClr val="0A6FBE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A460EB7-1CE6-469B-9C8B-B2046AAB95CF}"/>
              </a:ext>
            </a:extLst>
          </p:cNvPr>
          <p:cNvSpPr/>
          <p:nvPr/>
        </p:nvSpPr>
        <p:spPr>
          <a:xfrm>
            <a:off x="4290083" y="1175552"/>
            <a:ext cx="3276598" cy="404758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Geodesic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24" name="下箭头 36">
            <a:extLst>
              <a:ext uri="{FF2B5EF4-FFF2-40B4-BE49-F238E27FC236}">
                <a16:creationId xmlns:a16="http://schemas.microsoft.com/office/drawing/2014/main" id="{88FBB317-5987-4E8C-8517-B98C7D8CC935}"/>
              </a:ext>
            </a:extLst>
          </p:cNvPr>
          <p:cNvSpPr/>
          <p:nvPr/>
        </p:nvSpPr>
        <p:spPr>
          <a:xfrm rot="16200000">
            <a:off x="3588123" y="1085808"/>
            <a:ext cx="210119" cy="586445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7031AA3-B200-4DDA-A6E8-629049AEEF7B}"/>
              </a:ext>
            </a:extLst>
          </p:cNvPr>
          <p:cNvSpPr/>
          <p:nvPr/>
        </p:nvSpPr>
        <p:spPr>
          <a:xfrm>
            <a:off x="2073186" y="1226361"/>
            <a:ext cx="570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/>
              <a:t>Line</a:t>
            </a:r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10DC7EA-3E21-48F8-B27C-8AF577A883DE}"/>
              </a:ext>
            </a:extLst>
          </p:cNvPr>
          <p:cNvSpPr/>
          <p:nvPr/>
        </p:nvSpPr>
        <p:spPr>
          <a:xfrm>
            <a:off x="4290082" y="1742987"/>
            <a:ext cx="3276598" cy="404758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Riemannian logarithm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27" name="下箭头 36">
            <a:extLst>
              <a:ext uri="{FF2B5EF4-FFF2-40B4-BE49-F238E27FC236}">
                <a16:creationId xmlns:a16="http://schemas.microsoft.com/office/drawing/2014/main" id="{6E61D8FC-6BA5-46DC-A175-46E6617DFEEA}"/>
              </a:ext>
            </a:extLst>
          </p:cNvPr>
          <p:cNvSpPr/>
          <p:nvPr/>
        </p:nvSpPr>
        <p:spPr>
          <a:xfrm rot="16200000">
            <a:off x="3588122" y="1653243"/>
            <a:ext cx="210119" cy="586445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67C3735-CF86-40CC-AA17-9A2E8FB2FB7B}"/>
              </a:ext>
            </a:extLst>
          </p:cNvPr>
          <p:cNvSpPr/>
          <p:nvPr/>
        </p:nvSpPr>
        <p:spPr>
          <a:xfrm>
            <a:off x="1705296" y="1793796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/>
              <a:t>Line segment</a:t>
            </a:r>
            <a:endParaRPr lang="zh-CN" altLang="en-US" sz="160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ADC454C-20E0-4DCB-9645-1CA3AF49FE94}"/>
              </a:ext>
            </a:extLst>
          </p:cNvPr>
          <p:cNvSpPr/>
          <p:nvPr/>
        </p:nvSpPr>
        <p:spPr>
          <a:xfrm>
            <a:off x="4290081" y="3021243"/>
            <a:ext cx="3276599" cy="404758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Weighted Fréchet mean (WFM)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30" name="下箭头 36">
            <a:extLst>
              <a:ext uri="{FF2B5EF4-FFF2-40B4-BE49-F238E27FC236}">
                <a16:creationId xmlns:a16="http://schemas.microsoft.com/office/drawing/2014/main" id="{787C5435-0E6A-4A9E-874B-147083A5B5A8}"/>
              </a:ext>
            </a:extLst>
          </p:cNvPr>
          <p:cNvSpPr/>
          <p:nvPr/>
        </p:nvSpPr>
        <p:spPr>
          <a:xfrm rot="16200000">
            <a:off x="3588122" y="2931499"/>
            <a:ext cx="210119" cy="586445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72327C2-72C2-4259-A8B7-CC8B825754C8}"/>
              </a:ext>
            </a:extLst>
          </p:cNvPr>
          <p:cNvSpPr/>
          <p:nvPr/>
        </p:nvSpPr>
        <p:spPr>
          <a:xfrm>
            <a:off x="993529" y="3027243"/>
            <a:ext cx="2415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/>
              <a:t>Weighted average mean</a:t>
            </a:r>
            <a:endParaRPr lang="zh-CN" altLang="en-US" sz="160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0BD17FE-2C22-46F8-AEB7-2886B774E8BB}"/>
              </a:ext>
            </a:extLst>
          </p:cNvPr>
          <p:cNvSpPr/>
          <p:nvPr/>
        </p:nvSpPr>
        <p:spPr>
          <a:xfrm>
            <a:off x="4290082" y="2370245"/>
            <a:ext cx="3276598" cy="404758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Riemannian exponential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33" name="下箭头 36">
            <a:extLst>
              <a:ext uri="{FF2B5EF4-FFF2-40B4-BE49-F238E27FC236}">
                <a16:creationId xmlns:a16="http://schemas.microsoft.com/office/drawing/2014/main" id="{DC118616-91B3-487E-AA6D-BC100F0AB645}"/>
              </a:ext>
            </a:extLst>
          </p:cNvPr>
          <p:cNvSpPr/>
          <p:nvPr/>
        </p:nvSpPr>
        <p:spPr>
          <a:xfrm rot="16200000">
            <a:off x="3588122" y="2280501"/>
            <a:ext cx="210119" cy="586445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A6FA8F3-274D-46A5-9E29-04840AD6F65A}"/>
              </a:ext>
            </a:extLst>
          </p:cNvPr>
          <p:cNvSpPr/>
          <p:nvPr/>
        </p:nvSpPr>
        <p:spPr>
          <a:xfrm>
            <a:off x="993529" y="2392697"/>
            <a:ext cx="2406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/>
              <a:t>Moving along a direction</a:t>
            </a:r>
            <a:endParaRPr lang="zh-CN" altLang="en-US" sz="160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F6339C0-CF17-44C1-A84E-7AC8A93EA025}"/>
              </a:ext>
            </a:extLst>
          </p:cNvPr>
          <p:cNvSpPr/>
          <p:nvPr/>
        </p:nvSpPr>
        <p:spPr>
          <a:xfrm>
            <a:off x="4339028" y="3616009"/>
            <a:ext cx="3227653" cy="404758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Levi-Civita parallel transportation 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36" name="下箭头 36">
            <a:extLst>
              <a:ext uri="{FF2B5EF4-FFF2-40B4-BE49-F238E27FC236}">
                <a16:creationId xmlns:a16="http://schemas.microsoft.com/office/drawing/2014/main" id="{7D264A46-C6EE-40D3-A126-A022DD9771EC}"/>
              </a:ext>
            </a:extLst>
          </p:cNvPr>
          <p:cNvSpPr/>
          <p:nvPr/>
        </p:nvSpPr>
        <p:spPr>
          <a:xfrm rot="16200000">
            <a:off x="3637069" y="3526265"/>
            <a:ext cx="210119" cy="586445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F74363B-63F4-459C-BA64-DB9119276B83}"/>
              </a:ext>
            </a:extLst>
          </p:cNvPr>
          <p:cNvSpPr/>
          <p:nvPr/>
        </p:nvSpPr>
        <p:spPr>
          <a:xfrm>
            <a:off x="1318258" y="3646598"/>
            <a:ext cx="2081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/>
              <a:t>Moving a line</a:t>
            </a:r>
            <a:endParaRPr lang="zh-CN" altLang="en-US" sz="160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2F3B23E-1599-4D88-AECC-0923B8AC7ADE}"/>
              </a:ext>
            </a:extLst>
          </p:cNvPr>
          <p:cNvSpPr/>
          <p:nvPr/>
        </p:nvSpPr>
        <p:spPr>
          <a:xfrm>
            <a:off x="4339027" y="4144522"/>
            <a:ext cx="3227653" cy="404758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E0D14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/>
          <a:lstStyle/>
          <a:p>
            <a:pPr algn="ctr"/>
            <a:r>
              <a:rPr lang="en-US" altLang="zh-CN" sz="1200">
                <a:latin typeface="Arial" charset="0"/>
              </a:rPr>
              <a:t>Geodesic distance</a:t>
            </a:r>
            <a:endParaRPr lang="zh-CN" altLang="en-US" sz="1200">
              <a:latin typeface="Arial" charset="0"/>
            </a:endParaRPr>
          </a:p>
        </p:txBody>
      </p:sp>
      <p:sp>
        <p:nvSpPr>
          <p:cNvPr id="39" name="下箭头 36">
            <a:extLst>
              <a:ext uri="{FF2B5EF4-FFF2-40B4-BE49-F238E27FC236}">
                <a16:creationId xmlns:a16="http://schemas.microsoft.com/office/drawing/2014/main" id="{4FB3B5D9-0D0E-4476-8DFD-66A040BF858A}"/>
              </a:ext>
            </a:extLst>
          </p:cNvPr>
          <p:cNvSpPr/>
          <p:nvPr/>
        </p:nvSpPr>
        <p:spPr>
          <a:xfrm rot="16200000">
            <a:off x="3637068" y="4054778"/>
            <a:ext cx="210119" cy="586445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AEF68BB-B9A8-4E8D-AABC-8EDC92614D90}"/>
              </a:ext>
            </a:extLst>
          </p:cNvPr>
          <p:cNvSpPr/>
          <p:nvPr/>
        </p:nvSpPr>
        <p:spPr>
          <a:xfrm>
            <a:off x="1318257" y="4175111"/>
            <a:ext cx="2081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/>
              <a:t>distance</a:t>
            </a:r>
            <a:endParaRPr lang="zh-CN" altLang="en-US" sz="1600"/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2A9B9F8A-9633-74AA-E132-5E5FE52765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608423" cy="4691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1" kern="1200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</p:txBody>
      </p:sp>
      <p:sp>
        <p:nvSpPr>
          <p:cNvPr id="9" name="ProgressBarBackground">
            <a:extLst>
              <a:ext uri="{FF2B5EF4-FFF2-40B4-BE49-F238E27FC236}">
                <a16:creationId xmlns:a16="http://schemas.microsoft.com/office/drawing/2014/main" id="{4937DD1E-8332-12DE-3176-2B65C1D3C734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2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extLst>
    <p:ext uri="{E180D4A7-C9FB-4DFB-919C-405C955672EB}">
      <p14:showEvtLst xmlns:p14="http://schemas.microsoft.com/office/powerpoint/2010/main">
        <p14:playEvt time="0" objId="2"/>
        <p14:stopEvt time="7808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04BC2C-1DB6-46EC-83D6-1DBDF8D6D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0B6BC4-08A3-9F2D-B909-A9C2513C82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4484" y="568488"/>
            <a:ext cx="6404883" cy="37080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1600" dirty="0">
                <a:solidFill>
                  <a:srgbClr val="0A6FBE"/>
                </a:solidFill>
                <a:cs typeface="+mn-cs"/>
              </a:rPr>
              <a:t>Geometric</a:t>
            </a:r>
            <a:r>
              <a:rPr lang="zh-CN" altLang="en-US" sz="1600" dirty="0">
                <a:solidFill>
                  <a:srgbClr val="0A6FBE"/>
                </a:solidFill>
                <a:cs typeface="+mn-cs"/>
              </a:rPr>
              <a:t> </a:t>
            </a:r>
            <a:r>
              <a:rPr lang="en-US" altLang="zh-CN" sz="1600" dirty="0">
                <a:solidFill>
                  <a:srgbClr val="0A6FBE"/>
                </a:solidFill>
                <a:cs typeface="+mn-cs"/>
              </a:rPr>
              <a:t>Reinterpretation</a:t>
            </a:r>
            <a:r>
              <a:rPr lang="zh-CN" altLang="en-US" sz="1600" dirty="0">
                <a:solidFill>
                  <a:srgbClr val="0A6FBE"/>
                </a:solidFill>
                <a:cs typeface="+mn-cs"/>
              </a:rPr>
              <a:t> </a:t>
            </a:r>
            <a:r>
              <a:rPr lang="en-US" altLang="zh-CN" sz="1600" b="0" dirty="0"/>
              <a:t>of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some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Vector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Operations</a:t>
            </a:r>
            <a:endParaRPr lang="en-US" sz="1600" b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7B63EBB-3941-2E14-E9BE-44BA0EA9BE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Geometric Intuition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B84CDB-F957-4673-978B-F59DAE581FA4}"/>
              </a:ext>
            </a:extLst>
          </p:cNvPr>
          <p:cNvSpPr/>
          <p:nvPr/>
        </p:nvSpPr>
        <p:spPr>
          <a:xfrm>
            <a:off x="0" y="4958834"/>
            <a:ext cx="89408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Pennec</a:t>
            </a: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X, </a:t>
            </a:r>
            <a:r>
              <a:rPr lang="en-US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Fillard</a:t>
            </a: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P, </a:t>
            </a:r>
            <a:r>
              <a:rPr lang="en-US" altLang="zh-CN" sz="600" kern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Ayache</a:t>
            </a:r>
            <a:r>
              <a:rPr lang="en-US" altLang="zh-CN" sz="600" ker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N. A Riemannian framework for tensor computing[J]. International Journal of computer vision, 2006, 66(1): 41-66.</a:t>
            </a:r>
            <a:endParaRPr lang="zh-CN" altLang="en-US" sz="600" kern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Arial"/>
              <a:cs typeface="Arial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7CE01E4-30FB-2D82-767E-BD94181392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608423" cy="4691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1" kern="1200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4DD36DF-9577-9470-B1CC-21DCBBB71DFA}"/>
              </a:ext>
            </a:extLst>
          </p:cNvPr>
          <p:cNvGrpSpPr/>
          <p:nvPr/>
        </p:nvGrpSpPr>
        <p:grpSpPr>
          <a:xfrm>
            <a:off x="2667233" y="1356145"/>
            <a:ext cx="3994558" cy="1769586"/>
            <a:chOff x="1747499" y="2091779"/>
            <a:chExt cx="5614107" cy="2487045"/>
          </a:xfrm>
        </p:grpSpPr>
        <p:sp>
          <p:nvSpPr>
            <p:cNvPr id="10" name="任意多边形: 形状 5">
              <a:extLst>
                <a:ext uri="{FF2B5EF4-FFF2-40B4-BE49-F238E27FC236}">
                  <a16:creationId xmlns:a16="http://schemas.microsoft.com/office/drawing/2014/main" id="{ACD2841B-A4DD-FD34-419A-AA1F4B4563E8}"/>
                </a:ext>
              </a:extLst>
            </p:cNvPr>
            <p:cNvSpPr/>
            <p:nvPr/>
          </p:nvSpPr>
          <p:spPr>
            <a:xfrm>
              <a:off x="3072789" y="2671200"/>
              <a:ext cx="3314364" cy="1907624"/>
            </a:xfrm>
            <a:custGeom>
              <a:avLst/>
              <a:gdLst>
                <a:gd name="connsiteX0" fmla="*/ 1918015 w 3836030"/>
                <a:gd name="connsiteY0" fmla="*/ 0 h 1020932"/>
                <a:gd name="connsiteX1" fmla="*/ 3836030 w 3836030"/>
                <a:gd name="connsiteY1" fmla="*/ 1020932 h 1020932"/>
                <a:gd name="connsiteX2" fmla="*/ 0 w 3836030"/>
                <a:gd name="connsiteY2" fmla="*/ 1020932 h 1020932"/>
                <a:gd name="connsiteX3" fmla="*/ 1918015 w 3836030"/>
                <a:gd name="connsiteY3" fmla="*/ 0 h 102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6030" h="1020932">
                  <a:moveTo>
                    <a:pt x="1918015" y="0"/>
                  </a:moveTo>
                  <a:cubicBezTo>
                    <a:pt x="2977305" y="0"/>
                    <a:pt x="3836030" y="457087"/>
                    <a:pt x="3836030" y="1020932"/>
                  </a:cubicBezTo>
                  <a:lnTo>
                    <a:pt x="0" y="1020932"/>
                  </a:lnTo>
                  <a:cubicBezTo>
                    <a:pt x="0" y="457087"/>
                    <a:pt x="858725" y="0"/>
                    <a:pt x="19180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tint val="66000"/>
                    <a:satMod val="160000"/>
                  </a:schemeClr>
                </a:gs>
                <a:gs pos="50000">
                  <a:schemeClr val="bg2">
                    <a:lumMod val="25000"/>
                    <a:tint val="44500"/>
                    <a:satMod val="160000"/>
                  </a:schemeClr>
                </a:gs>
                <a:gs pos="100000">
                  <a:schemeClr val="bg2">
                    <a:lumMod val="2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90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16850013-9598-8B3A-1902-2E8E7082B1FE}"/>
                </a:ext>
              </a:extLst>
            </p:cNvPr>
            <p:cNvSpPr/>
            <p:nvPr/>
          </p:nvSpPr>
          <p:spPr>
            <a:xfrm rot="19383505">
              <a:off x="1747499" y="2574994"/>
              <a:ext cx="4129368" cy="836111"/>
            </a:xfrm>
            <a:prstGeom prst="parallelogram">
              <a:avLst>
                <a:gd name="adj" fmla="val 180639"/>
              </a:avLst>
            </a:prstGeom>
            <a:gradFill flip="none" rotWithShape="1">
              <a:gsLst>
                <a:gs pos="0">
                  <a:schemeClr val="accent2">
                    <a:alpha val="40000"/>
                  </a:schemeClr>
                </a:gs>
                <a:gs pos="100000">
                  <a:schemeClr val="accent2">
                    <a:lumMod val="20000"/>
                    <a:lumOff val="80000"/>
                    <a:alpha val="5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4C96D9B-A805-C71E-A74C-BEDE6B172067}"/>
                </a:ext>
              </a:extLst>
            </p:cNvPr>
            <p:cNvSpPr/>
            <p:nvPr/>
          </p:nvSpPr>
          <p:spPr>
            <a:xfrm>
              <a:off x="3812184" y="3054515"/>
              <a:ext cx="141121" cy="1411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9 1">
              <a:extLst>
                <a:ext uri="{FF2B5EF4-FFF2-40B4-BE49-F238E27FC236}">
                  <a16:creationId xmlns:a16="http://schemas.microsoft.com/office/drawing/2014/main" id="{F712849A-8EA5-D8C1-3982-4537EEECD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037" y="2360771"/>
              <a:ext cx="256642" cy="7282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13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P \calM&#10;$&#10;&#10;\end{document}" title="IguanaTex Picture Display">
              <a:extLst>
                <a:ext uri="{FF2B5EF4-FFF2-40B4-BE49-F238E27FC236}">
                  <a16:creationId xmlns:a16="http://schemas.microsoft.com/office/drawing/2014/main" id="{C4109D6B-11BB-2569-AFA2-0225E7CEFA5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080" y="2091779"/>
              <a:ext cx="483840" cy="181440"/>
            </a:xfrm>
            <a:prstGeom prst="rect">
              <a:avLst/>
            </a:prstGeom>
          </p:spPr>
        </p:pic>
        <p:pic>
          <p:nvPicPr>
            <p:cNvPr id="15" name="图片 14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calM&#10;$&#10;&#10;\end{document}" title="IguanaTex Picture Display">
              <a:extLst>
                <a:ext uri="{FF2B5EF4-FFF2-40B4-BE49-F238E27FC236}">
                  <a16:creationId xmlns:a16="http://schemas.microsoft.com/office/drawing/2014/main" id="{B4D4FFFE-436B-C863-CC39-7ED76D2ABFF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731" y="4406776"/>
              <a:ext cx="221760" cy="161280"/>
            </a:xfrm>
            <a:prstGeom prst="rect">
              <a:avLst/>
            </a:prstGeom>
          </p:spPr>
        </p:pic>
        <p:pic>
          <p:nvPicPr>
            <p:cNvPr id="16" name="图片 15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P&#10;$&#10;&#10;\end{document}" title="IguanaTex Picture Display">
              <a:extLst>
                <a:ext uri="{FF2B5EF4-FFF2-40B4-BE49-F238E27FC236}">
                  <a16:creationId xmlns:a16="http://schemas.microsoft.com/office/drawing/2014/main" id="{61095340-29B1-B156-E45A-8E9C8F1E711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623" y="3238418"/>
              <a:ext cx="141120" cy="141120"/>
            </a:xfrm>
            <a:prstGeom prst="rect">
              <a:avLst/>
            </a:prstGeom>
          </p:spPr>
        </p:pic>
        <p:pic>
          <p:nvPicPr>
            <p:cNvPr id="17" name="图片 16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gamma_{P,Q}(t)&#10;$&#10;&#10;\end{document}" title="IguanaTex Picture Display">
              <a:extLst>
                <a:ext uri="{FF2B5EF4-FFF2-40B4-BE49-F238E27FC236}">
                  <a16:creationId xmlns:a16="http://schemas.microsoft.com/office/drawing/2014/main" id="{9D4F9897-4B1B-051D-0903-1EE9639FD03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302" y="3459138"/>
              <a:ext cx="604800" cy="221760"/>
            </a:xfrm>
            <a:prstGeom prst="rect">
              <a:avLst/>
            </a:prstGeom>
          </p:spPr>
        </p:pic>
        <p:pic>
          <p:nvPicPr>
            <p:cNvPr id="18" name="图片 17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V&#10;$&#10;&#10;\end{document}" title="IguanaTex Picture Display">
              <a:extLst>
                <a:ext uri="{FF2B5EF4-FFF2-40B4-BE49-F238E27FC236}">
                  <a16:creationId xmlns:a16="http://schemas.microsoft.com/office/drawing/2014/main" id="{BBF7D026-FEE8-7CCB-C92F-F3AFCA17441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249" y="2623633"/>
              <a:ext cx="141120" cy="141120"/>
            </a:xfrm>
            <a:prstGeom prst="rect">
              <a:avLst/>
            </a:prstGeom>
          </p:spPr>
        </p:pic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75CA91EB-A755-1849-6FE1-74737A8E4F9B}"/>
                </a:ext>
              </a:extLst>
            </p:cNvPr>
            <p:cNvSpPr/>
            <p:nvPr/>
          </p:nvSpPr>
          <p:spPr>
            <a:xfrm rot="2327434">
              <a:off x="4679071" y="3371560"/>
              <a:ext cx="2498726" cy="746603"/>
            </a:xfrm>
            <a:prstGeom prst="parallelogram">
              <a:avLst>
                <a:gd name="adj" fmla="val 125300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alpha val="4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8832A42-C7A9-321F-4F7C-76614886D03E}"/>
                </a:ext>
              </a:extLst>
            </p:cNvPr>
            <p:cNvSpPr/>
            <p:nvPr/>
          </p:nvSpPr>
          <p:spPr>
            <a:xfrm>
              <a:off x="5781902" y="3554451"/>
              <a:ext cx="141121" cy="1411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1" name="连接符: 曲线 11">
              <a:extLst>
                <a:ext uri="{FF2B5EF4-FFF2-40B4-BE49-F238E27FC236}">
                  <a16:creationId xmlns:a16="http://schemas.microsoft.com/office/drawing/2014/main" id="{2F75E2D2-5046-2292-E5D5-DD620D7F724F}"/>
                </a:ext>
              </a:extLst>
            </p:cNvPr>
            <p:cNvCxnSpPr>
              <a:cxnSpLocks/>
              <a:stCxn id="12" idx="7"/>
              <a:endCxn id="20" idx="2"/>
            </p:cNvCxnSpPr>
            <p:nvPr/>
          </p:nvCxnSpPr>
          <p:spPr>
            <a:xfrm rot="16200000" flipH="1">
              <a:off x="4582355" y="2425465"/>
              <a:ext cx="549830" cy="1849264"/>
            </a:xfrm>
            <a:prstGeom prst="curvedConnector4">
              <a:avLst>
                <a:gd name="adj1" fmla="val -41576"/>
                <a:gd name="adj2" fmla="val 50559"/>
              </a:avLst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21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Q=\rieexp_P(V)&#10;$&#10;&#10;\end{document}" title="IguanaTex Picture Display">
              <a:extLst>
                <a:ext uri="{FF2B5EF4-FFF2-40B4-BE49-F238E27FC236}">
                  <a16:creationId xmlns:a16="http://schemas.microsoft.com/office/drawing/2014/main" id="{F4A8B702-1992-0673-02E6-F10D554C1A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489" y="3766566"/>
              <a:ext cx="1219200" cy="203200"/>
            </a:xfrm>
            <a:prstGeom prst="rect">
              <a:avLst/>
            </a:prstGeom>
          </p:spPr>
        </p:pic>
        <p:pic>
          <p:nvPicPr>
            <p:cNvPr id="23" name="图片 22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Q \calM&#10;$&#10;&#10;\end{document}" title="IguanaTex Picture Display">
              <a:extLst>
                <a:ext uri="{FF2B5EF4-FFF2-40B4-BE49-F238E27FC236}">
                  <a16:creationId xmlns:a16="http://schemas.microsoft.com/office/drawing/2014/main" id="{4C6AC204-FC26-86C1-A4DA-22C69B4071B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351" y="4032036"/>
              <a:ext cx="483840" cy="201600"/>
            </a:xfrm>
            <a:prstGeom prst="rect">
              <a:avLst/>
            </a:prstGeom>
          </p:spPr>
        </p:pic>
        <p:cxnSp>
          <p:nvCxnSpPr>
            <p:cNvPr id="24" name="直接箭头连接符 9 2">
              <a:extLst>
                <a:ext uri="{FF2B5EF4-FFF2-40B4-BE49-F238E27FC236}">
                  <a16:creationId xmlns:a16="http://schemas.microsoft.com/office/drawing/2014/main" id="{0273FB4D-7E04-A672-CC5E-01B6F3E0C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7311" y="2898783"/>
              <a:ext cx="256642" cy="7282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widetilde{V} = \Gamma_{P \to Q} (V)&#10;$&#10;&#10;\end{document}" title="IguanaTex Picture Display">
              <a:extLst>
                <a:ext uri="{FF2B5EF4-FFF2-40B4-BE49-F238E27FC236}">
                  <a16:creationId xmlns:a16="http://schemas.microsoft.com/office/drawing/2014/main" id="{33EADCAB-CAEA-D0DC-459A-7C32922EB03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526" y="3177938"/>
              <a:ext cx="1270080" cy="262080"/>
            </a:xfrm>
            <a:prstGeom prst="rect">
              <a:avLst/>
            </a:prstGeom>
          </p:spPr>
        </p:pic>
      </p:grpSp>
      <p:pic>
        <p:nvPicPr>
          <p:cNvPr id="51" name="图片 50" descr="\documentclass{article}&#10;\usepackage{amsmath, amsfonts}&#10;\usepackage{booktabs}&#10;\pagestyle{empty}&#10;\begin{document}&#10;&#10;\providecommand{\calM}{\mathcal{M}}&#10;&#10;% operator&#10;\providecommand{\dist}{\operatorname{d}}&#10;\providecommand{\rieexp}{\operatorname{Exp}}&#10;\providecommand{\rielog}{\operatorname{Log}}&#10;&#10;&#10;\begin{table}[h]&#10;    \centering&#10;    \begin{tabular}{c|c|c}&#10;        \hline&#10;        Operations &amp; Eulcidean &amp; Riemannian \\&#10;        \hline&#10;        Subtraction &amp; $\overrightarrow{xy} = y - x$ &amp; $\overrightarrow{xy} = \rielog _x(y)$ \\&#10;        \hline&#10;        Addition &amp; $y = x + \overrightarrow{xy}$ &amp; $y = \rieexp _x(\overrightarrow{xy})$ \\&#10;        \hline&#10;        Distance &amp; $\text{dist}(x,y) = \|y - x\|$ &amp; $\text{dist}(x,y) = \|\overrightarrow{xy}\|_x$ \\&#10;        \hline&#10;        Mean value (implicit) &amp; $\sum_i \overrightarrow{x_ix} = 0$ &amp; $\sum_i \log_{x}(x_i) = 0$ \\&#10;        \hline&#10;        Gradient descent &amp; $x_{t+\varepsilon} = x_t - \varepsilon \nabla C(x_t)$ &amp; $x_{t+\varepsilon} = \exp_{x_t}(-\varepsilon \nabla C(x_t))$ \\&#10;        \hline&#10;        Linear (geodesic) interpolation &amp; $x(t) = x_1 + t \overrightarrow{x_1x_2}$ &amp; $x(t) = \rieexp_{x_1}(t \overrightarrow{x_1x_2})$ \\&#10;        \hline&#10;    \end{tabular}&#10;\end{table}&#10;&#10;\end{document}" title="IguanaTex Picture Display">
            <a:extLst>
              <a:ext uri="{FF2B5EF4-FFF2-40B4-BE49-F238E27FC236}">
                <a16:creationId xmlns:a16="http://schemas.microsoft.com/office/drawing/2014/main" id="{EF659637-16C5-4A19-C756-F8CF0A62E9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11" y="3373003"/>
            <a:ext cx="6002730" cy="1407648"/>
          </a:xfrm>
          <a:prstGeom prst="rect">
            <a:avLst/>
          </a:prstGeom>
        </p:spPr>
      </p:pic>
      <p:sp>
        <p:nvSpPr>
          <p:cNvPr id="27" name="ProgressBarBackground">
            <a:extLst>
              <a:ext uri="{FF2B5EF4-FFF2-40B4-BE49-F238E27FC236}">
                <a16:creationId xmlns:a16="http://schemas.microsoft.com/office/drawing/2014/main" id="{B239AE91-8040-3922-EC95-468A7B069E0C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extLst>
    <p:ext uri="{E180D4A7-C9FB-4DFB-919C-405C955672EB}">
      <p14:showEvtLst xmlns:p14="http://schemas.microsoft.com/office/powerpoint/2010/main">
        <p14:playEvt time="0" objId="2"/>
        <p14:stopEvt time="7808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16171F-7B86-CCD3-3BC9-B2A54E44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CFBE51-BE5C-671B-6EB2-081F68BDF3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5769" y="518280"/>
            <a:ext cx="6544102" cy="40492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1800" b="0"/>
              <a:t>Examples</a:t>
            </a:r>
            <a:r>
              <a:rPr lang="en-US" sz="1800" b="0"/>
              <a:t> in </a:t>
            </a:r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sz="1800" b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3A87D76-7070-06D6-1B88-55BFC565C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Examples</a:t>
            </a:r>
            <a:endParaRPr lang="en-US"/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id="{024A6176-460C-B15D-9C29-E424AF4F05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608423" cy="4691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1" kern="1200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6C2463-3413-4834-CA5C-EA071565EE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5769" y="918973"/>
            <a:ext cx="6544102" cy="390473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D342D84-CA9E-0E35-4B60-D29F03230C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96" y="3080969"/>
            <a:ext cx="2357707" cy="1139900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43E8BB4E-E4F5-BBD9-9ACC-0CA503D73FA5}"/>
              </a:ext>
            </a:extLst>
          </p:cNvPr>
          <p:cNvGrpSpPr/>
          <p:nvPr/>
        </p:nvGrpSpPr>
        <p:grpSpPr>
          <a:xfrm>
            <a:off x="24614" y="1314887"/>
            <a:ext cx="2359393" cy="1045209"/>
            <a:chOff x="1747499" y="2091779"/>
            <a:chExt cx="5614107" cy="2487045"/>
          </a:xfrm>
        </p:grpSpPr>
        <p:sp>
          <p:nvSpPr>
            <p:cNvPr id="47" name="任意多边形: 形状 5">
              <a:extLst>
                <a:ext uri="{FF2B5EF4-FFF2-40B4-BE49-F238E27FC236}">
                  <a16:creationId xmlns:a16="http://schemas.microsoft.com/office/drawing/2014/main" id="{D5ABC614-D1D0-4856-6E05-7F525169D224}"/>
                </a:ext>
              </a:extLst>
            </p:cNvPr>
            <p:cNvSpPr/>
            <p:nvPr/>
          </p:nvSpPr>
          <p:spPr>
            <a:xfrm>
              <a:off x="3072789" y="2671200"/>
              <a:ext cx="3314364" cy="1907624"/>
            </a:xfrm>
            <a:custGeom>
              <a:avLst/>
              <a:gdLst>
                <a:gd name="connsiteX0" fmla="*/ 1918015 w 3836030"/>
                <a:gd name="connsiteY0" fmla="*/ 0 h 1020932"/>
                <a:gd name="connsiteX1" fmla="*/ 3836030 w 3836030"/>
                <a:gd name="connsiteY1" fmla="*/ 1020932 h 1020932"/>
                <a:gd name="connsiteX2" fmla="*/ 0 w 3836030"/>
                <a:gd name="connsiteY2" fmla="*/ 1020932 h 1020932"/>
                <a:gd name="connsiteX3" fmla="*/ 1918015 w 3836030"/>
                <a:gd name="connsiteY3" fmla="*/ 0 h 102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6030" h="1020932">
                  <a:moveTo>
                    <a:pt x="1918015" y="0"/>
                  </a:moveTo>
                  <a:cubicBezTo>
                    <a:pt x="2977305" y="0"/>
                    <a:pt x="3836030" y="457087"/>
                    <a:pt x="3836030" y="1020932"/>
                  </a:cubicBezTo>
                  <a:lnTo>
                    <a:pt x="0" y="1020932"/>
                  </a:lnTo>
                  <a:cubicBezTo>
                    <a:pt x="0" y="457087"/>
                    <a:pt x="858725" y="0"/>
                    <a:pt x="19180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tint val="66000"/>
                    <a:satMod val="160000"/>
                  </a:schemeClr>
                </a:gs>
                <a:gs pos="50000">
                  <a:schemeClr val="bg2">
                    <a:lumMod val="25000"/>
                    <a:tint val="44500"/>
                    <a:satMod val="160000"/>
                  </a:schemeClr>
                </a:gs>
                <a:gs pos="100000">
                  <a:schemeClr val="bg2">
                    <a:lumMod val="2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90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C9EF0112-9C04-6140-7440-7741FA45FB66}"/>
                </a:ext>
              </a:extLst>
            </p:cNvPr>
            <p:cNvSpPr/>
            <p:nvPr/>
          </p:nvSpPr>
          <p:spPr>
            <a:xfrm rot="19383505">
              <a:off x="1747499" y="2574994"/>
              <a:ext cx="4129368" cy="836111"/>
            </a:xfrm>
            <a:prstGeom prst="parallelogram">
              <a:avLst>
                <a:gd name="adj" fmla="val 180639"/>
              </a:avLst>
            </a:prstGeom>
            <a:gradFill flip="none" rotWithShape="1">
              <a:gsLst>
                <a:gs pos="0">
                  <a:schemeClr val="accent2">
                    <a:alpha val="40000"/>
                  </a:schemeClr>
                </a:gs>
                <a:gs pos="100000">
                  <a:schemeClr val="accent2">
                    <a:lumMod val="20000"/>
                    <a:lumOff val="80000"/>
                    <a:alpha val="5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7404587-8F72-9B77-8D9E-F022627DCD7C}"/>
                </a:ext>
              </a:extLst>
            </p:cNvPr>
            <p:cNvSpPr/>
            <p:nvPr/>
          </p:nvSpPr>
          <p:spPr>
            <a:xfrm>
              <a:off x="3812184" y="3054515"/>
              <a:ext cx="141121" cy="1411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50" name="直接箭头连接符 9 1">
              <a:extLst>
                <a:ext uri="{FF2B5EF4-FFF2-40B4-BE49-F238E27FC236}">
                  <a16:creationId xmlns:a16="http://schemas.microsoft.com/office/drawing/2014/main" id="{5E842871-7195-0512-9BB5-C0EE237DE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037" y="2360771"/>
              <a:ext cx="256642" cy="7282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图片 50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P \calM&#10;$&#10;&#10;\end{document}" title="IguanaTex Picture Display">
              <a:extLst>
                <a:ext uri="{FF2B5EF4-FFF2-40B4-BE49-F238E27FC236}">
                  <a16:creationId xmlns:a16="http://schemas.microsoft.com/office/drawing/2014/main" id="{3EAFDF03-B931-F13E-EFEC-0149DA1B8CC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080" y="2091779"/>
              <a:ext cx="483840" cy="181440"/>
            </a:xfrm>
            <a:prstGeom prst="rect">
              <a:avLst/>
            </a:prstGeom>
          </p:spPr>
        </p:pic>
        <p:pic>
          <p:nvPicPr>
            <p:cNvPr id="52" name="图片 51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calM&#10;$&#10;&#10;\end{document}" title="IguanaTex Picture Display">
              <a:extLst>
                <a:ext uri="{FF2B5EF4-FFF2-40B4-BE49-F238E27FC236}">
                  <a16:creationId xmlns:a16="http://schemas.microsoft.com/office/drawing/2014/main" id="{FC88AC24-0A1C-4857-F824-46B030CEDD6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731" y="4406776"/>
              <a:ext cx="221760" cy="161280"/>
            </a:xfrm>
            <a:prstGeom prst="rect">
              <a:avLst/>
            </a:prstGeom>
          </p:spPr>
        </p:pic>
        <p:pic>
          <p:nvPicPr>
            <p:cNvPr id="53" name="图片 52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P&#10;$&#10;&#10;\end{document}" title="IguanaTex Picture Display">
              <a:extLst>
                <a:ext uri="{FF2B5EF4-FFF2-40B4-BE49-F238E27FC236}">
                  <a16:creationId xmlns:a16="http://schemas.microsoft.com/office/drawing/2014/main" id="{A7367DA3-E1E6-7659-42FE-CFDE6D90BD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623" y="3238418"/>
              <a:ext cx="141120" cy="141120"/>
            </a:xfrm>
            <a:prstGeom prst="rect">
              <a:avLst/>
            </a:prstGeom>
          </p:spPr>
        </p:pic>
        <p:pic>
          <p:nvPicPr>
            <p:cNvPr id="54" name="图片 53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gamma_{P,Q}(t)&#10;$&#10;&#10;\end{document}" title="IguanaTex Picture Display">
              <a:extLst>
                <a:ext uri="{FF2B5EF4-FFF2-40B4-BE49-F238E27FC236}">
                  <a16:creationId xmlns:a16="http://schemas.microsoft.com/office/drawing/2014/main" id="{9493A4CF-61E5-CEC0-A3E7-2C0CC9DCC05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302" y="3459138"/>
              <a:ext cx="604800" cy="221760"/>
            </a:xfrm>
            <a:prstGeom prst="rect">
              <a:avLst/>
            </a:prstGeom>
          </p:spPr>
        </p:pic>
        <p:pic>
          <p:nvPicPr>
            <p:cNvPr id="55" name="图片 54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V&#10;$&#10;&#10;\end{document}" title="IguanaTex Picture Display">
              <a:extLst>
                <a:ext uri="{FF2B5EF4-FFF2-40B4-BE49-F238E27FC236}">
                  <a16:creationId xmlns:a16="http://schemas.microsoft.com/office/drawing/2014/main" id="{A8E7FCD2-5F90-DEC3-8151-A485664AE38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249" y="2623633"/>
              <a:ext cx="141120" cy="141120"/>
            </a:xfrm>
            <a:prstGeom prst="rect">
              <a:avLst/>
            </a:prstGeom>
          </p:spPr>
        </p:pic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B41C0D11-E7E9-52A0-6DF0-5B5C7991E2E4}"/>
                </a:ext>
              </a:extLst>
            </p:cNvPr>
            <p:cNvSpPr/>
            <p:nvPr/>
          </p:nvSpPr>
          <p:spPr>
            <a:xfrm rot="2327434">
              <a:off x="4679071" y="3371560"/>
              <a:ext cx="2498726" cy="746603"/>
            </a:xfrm>
            <a:prstGeom prst="parallelogram">
              <a:avLst>
                <a:gd name="adj" fmla="val 125300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alpha val="4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91E13B8-C364-9432-F4EB-C56682F3E413}"/>
                </a:ext>
              </a:extLst>
            </p:cNvPr>
            <p:cNvSpPr/>
            <p:nvPr/>
          </p:nvSpPr>
          <p:spPr>
            <a:xfrm>
              <a:off x="5781902" y="3554451"/>
              <a:ext cx="141121" cy="1411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58" name="连接符: 曲线 11">
              <a:extLst>
                <a:ext uri="{FF2B5EF4-FFF2-40B4-BE49-F238E27FC236}">
                  <a16:creationId xmlns:a16="http://schemas.microsoft.com/office/drawing/2014/main" id="{FD04E6D2-1680-B913-E49E-E12438750EE0}"/>
                </a:ext>
              </a:extLst>
            </p:cNvPr>
            <p:cNvCxnSpPr>
              <a:cxnSpLocks/>
              <a:stCxn id="49" idx="7"/>
              <a:endCxn id="57" idx="2"/>
            </p:cNvCxnSpPr>
            <p:nvPr/>
          </p:nvCxnSpPr>
          <p:spPr>
            <a:xfrm rot="16200000" flipH="1">
              <a:off x="4582355" y="2425465"/>
              <a:ext cx="549830" cy="1849264"/>
            </a:xfrm>
            <a:prstGeom prst="curvedConnector4">
              <a:avLst>
                <a:gd name="adj1" fmla="val -41576"/>
                <a:gd name="adj2" fmla="val 50559"/>
              </a:avLst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图片 58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Q=\rieexp_P(V)&#10;$&#10;&#10;\end{document}" title="IguanaTex Picture Display">
              <a:extLst>
                <a:ext uri="{FF2B5EF4-FFF2-40B4-BE49-F238E27FC236}">
                  <a16:creationId xmlns:a16="http://schemas.microsoft.com/office/drawing/2014/main" id="{44ACC579-0B85-5AFB-A24A-82F18C4FA05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489" y="3766566"/>
              <a:ext cx="1219200" cy="203200"/>
            </a:xfrm>
            <a:prstGeom prst="rect">
              <a:avLst/>
            </a:prstGeom>
          </p:spPr>
        </p:pic>
        <p:pic>
          <p:nvPicPr>
            <p:cNvPr id="60" name="图片 59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Q \calM&#10;$&#10;&#10;\end{document}" title="IguanaTex Picture Display">
              <a:extLst>
                <a:ext uri="{FF2B5EF4-FFF2-40B4-BE49-F238E27FC236}">
                  <a16:creationId xmlns:a16="http://schemas.microsoft.com/office/drawing/2014/main" id="{0E65AA9D-CE79-3F77-48CE-DBD83E1035A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351" y="4032036"/>
              <a:ext cx="483840" cy="201600"/>
            </a:xfrm>
            <a:prstGeom prst="rect">
              <a:avLst/>
            </a:prstGeom>
          </p:spPr>
        </p:pic>
        <p:cxnSp>
          <p:nvCxnSpPr>
            <p:cNvPr id="61" name="直接箭头连接符 9 2">
              <a:extLst>
                <a:ext uri="{FF2B5EF4-FFF2-40B4-BE49-F238E27FC236}">
                  <a16:creationId xmlns:a16="http://schemas.microsoft.com/office/drawing/2014/main" id="{C0E98ECC-4A3D-B1D6-2713-3DA23C353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7311" y="2898783"/>
              <a:ext cx="256642" cy="7282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图片 61" descr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widetilde{V} = \Gamma_{P \to Q} (V)&#10;$&#10;&#10;\end{document}" title="IguanaTex Picture Display">
              <a:extLst>
                <a:ext uri="{FF2B5EF4-FFF2-40B4-BE49-F238E27FC236}">
                  <a16:creationId xmlns:a16="http://schemas.microsoft.com/office/drawing/2014/main" id="{CF5DDA7C-149F-76BC-57D9-9C6F60E6711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526" y="3177938"/>
              <a:ext cx="1270080" cy="262080"/>
            </a:xfrm>
            <a:prstGeom prst="rect">
              <a:avLst/>
            </a:prstGeom>
          </p:spPr>
        </p:pic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5BC66E55-4909-4A18-C789-D045B778F410}"/>
              </a:ext>
            </a:extLst>
          </p:cNvPr>
          <p:cNvSpPr txBox="1"/>
          <p:nvPr/>
        </p:nvSpPr>
        <p:spPr>
          <a:xfrm>
            <a:off x="87695" y="4279465"/>
            <a:ext cx="2354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0" dirty="0"/>
              <a:t>There could be multiple metrics on a manifold</a:t>
            </a:r>
            <a:endParaRPr lang="en-US" sz="12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2F456F4-E1B5-8081-ADA2-5912D7257E6D}"/>
              </a:ext>
            </a:extLst>
          </p:cNvPr>
          <p:cNvSpPr txBox="1"/>
          <p:nvPr/>
        </p:nvSpPr>
        <p:spPr>
          <a:xfrm>
            <a:off x="0" y="4949520"/>
            <a:ext cx="55686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dirty="0">
                <a:solidFill>
                  <a:srgbClr val="222222"/>
                </a:solidFill>
                <a:latin typeface="Arial" panose="020B0604020202020204" pitchFamily="34" charset="0"/>
              </a:rPr>
              <a:t>Chen Z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RMLR: Extending Multinomial Logistic Regression into General Geometries. NeurIPS 2024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05E50AF-3A3F-1AEF-3B02-6305BE7150D6}"/>
              </a:ext>
            </a:extLst>
          </p:cNvPr>
          <p:cNvSpPr txBox="1"/>
          <p:nvPr/>
        </p:nvSpPr>
        <p:spPr>
          <a:xfrm>
            <a:off x="154127" y="2438390"/>
            <a:ext cx="23548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0" dirty="0"/>
              <a:t>Manifold: Locally Euclidean</a:t>
            </a:r>
            <a:endParaRPr lang="en-US" sz="1200" dirty="0"/>
          </a:p>
        </p:txBody>
      </p:sp>
      <p:sp>
        <p:nvSpPr>
          <p:cNvPr id="10" name="ProgressBarBackground">
            <a:extLst>
              <a:ext uri="{FF2B5EF4-FFF2-40B4-BE49-F238E27FC236}">
                <a16:creationId xmlns:a16="http://schemas.microsoft.com/office/drawing/2014/main" id="{223DA99E-EC14-EC1B-D521-050CC2B92BD4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04BC2C-1DB6-46EC-83D6-1DBDF8D6D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89DF66-44F6-4336-98D8-4A8A12D5D3E6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7B63EBB-3941-2E14-E9BE-44BA0EA9BE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Deep</a:t>
            </a:r>
            <a:r>
              <a:rPr lang="zh-CN" altLang="en-US"/>
              <a:t> </a:t>
            </a:r>
            <a:r>
              <a:rPr lang="en-US" altLang="zh-CN"/>
              <a:t>Learning: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Euclidean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Riemannian</a:t>
            </a:r>
            <a:endParaRPr 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7CE01E4-30FB-2D82-767E-BD94181392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608423" cy="4691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1" kern="1200" cap="small" baseline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354451-AC27-DA5B-1AF3-228FA62C6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17" y="674625"/>
            <a:ext cx="3275812" cy="10079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8001362-B283-5030-FDD6-83D4D5EF909B}"/>
              </a:ext>
            </a:extLst>
          </p:cNvPr>
          <p:cNvSpPr txBox="1"/>
          <p:nvPr/>
        </p:nvSpPr>
        <p:spPr>
          <a:xfrm>
            <a:off x="1155910" y="1075403"/>
            <a:ext cx="834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CNNs</a:t>
            </a:r>
            <a:endParaRPr lang="zh-CN" altLang="en-US" sz="1600" dirty="0"/>
          </a:p>
        </p:txBody>
      </p:sp>
      <p:pic>
        <p:nvPicPr>
          <p:cNvPr id="14" name="图片 13" descr="手机屏幕的截图&#10;&#10;中度可信度描述已自动生成">
            <a:extLst>
              <a:ext uri="{FF2B5EF4-FFF2-40B4-BE49-F238E27FC236}">
                <a16:creationId xmlns:a16="http://schemas.microsoft.com/office/drawing/2014/main" id="{A824AD81-7308-941E-A395-AB76268F9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99" y="704710"/>
            <a:ext cx="1201376" cy="177236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5C54BB4-B7F7-B53C-EEFC-3A3A4EF7DE21}"/>
              </a:ext>
            </a:extLst>
          </p:cNvPr>
          <p:cNvSpPr txBox="1"/>
          <p:nvPr/>
        </p:nvSpPr>
        <p:spPr>
          <a:xfrm>
            <a:off x="6114199" y="2555825"/>
            <a:ext cx="142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Transformer</a:t>
            </a:r>
            <a:endParaRPr lang="zh-CN" altLang="en-US" sz="1600"/>
          </a:p>
        </p:txBody>
      </p:sp>
      <p:sp>
        <p:nvSpPr>
          <p:cNvPr id="16" name="Google Shape;146;p2">
            <a:extLst>
              <a:ext uri="{FF2B5EF4-FFF2-40B4-BE49-F238E27FC236}">
                <a16:creationId xmlns:a16="http://schemas.microsoft.com/office/drawing/2014/main" id="{A22ABFAA-632B-7752-2D98-06F5E03D6179}"/>
              </a:ext>
            </a:extLst>
          </p:cNvPr>
          <p:cNvSpPr txBox="1"/>
          <p:nvPr/>
        </p:nvSpPr>
        <p:spPr>
          <a:xfrm>
            <a:off x="0" y="4698593"/>
            <a:ext cx="8561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Hochreiter</a:t>
            </a:r>
            <a:r>
              <a:rPr lang="en-US" altLang="zh-CN" sz="600" kern="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S, 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Schmidhuber</a:t>
            </a:r>
            <a:r>
              <a:rPr lang="en-US" altLang="zh-CN" sz="600" kern="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J. Long short-term memory[J]. Neural computation, 1997, 9(8): 1735-1780.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Krizhevsky</a:t>
            </a:r>
            <a:r>
              <a:rPr lang="en-US" altLang="zh-CN" sz="600" kern="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A, 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Sutskever</a:t>
            </a:r>
            <a:r>
              <a:rPr lang="en-US" altLang="zh-CN" sz="600" kern="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I, Hinton G E. 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Imagenet</a:t>
            </a:r>
            <a:r>
              <a:rPr lang="en-US" altLang="zh-CN" sz="600" kern="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classification with deep convolutional neural networks[J]. NeurIPS,2012.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en-US" altLang="zh-CN" sz="600" kern="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He K, Zhang X, Ren S, et al. Deep residual learning for image recognition. CVPR. 2016.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en-US" altLang="zh-CN" sz="600" kern="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Vaswani A, 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Shazeer</a:t>
            </a:r>
            <a:r>
              <a:rPr lang="en-US" altLang="zh-CN" sz="600" kern="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</a:rPr>
              <a:t> N, Parmar N, et al. Attention is all you need[J]. NeurIPS, 2017.</a:t>
            </a:r>
            <a:endParaRPr lang="it-IT" altLang="zh-CN" sz="600" kern="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B5BD88-F717-3F3C-3B02-BFC8C8DB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865" y="1816734"/>
            <a:ext cx="1554331" cy="7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CE1C90D-5AB4-6EBD-7514-B9502B11ECB7}"/>
              </a:ext>
            </a:extLst>
          </p:cNvPr>
          <p:cNvSpPr txBox="1"/>
          <p:nvPr/>
        </p:nvSpPr>
        <p:spPr>
          <a:xfrm>
            <a:off x="1155910" y="2639953"/>
            <a:ext cx="225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RNNs</a:t>
            </a:r>
            <a:endParaRPr lang="zh-CN" altLang="en-US" sz="16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42ADA5F-9752-3735-17F9-287CCA8FE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16" y="1785058"/>
            <a:ext cx="2006438" cy="80608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7483C3F-C8A0-4E52-1042-F814581FAED5}"/>
              </a:ext>
            </a:extLst>
          </p:cNvPr>
          <p:cNvSpPr txBox="1"/>
          <p:nvPr/>
        </p:nvSpPr>
        <p:spPr>
          <a:xfrm>
            <a:off x="3573838" y="2653160"/>
            <a:ext cx="225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ResNet</a:t>
            </a:r>
            <a:endParaRPr lang="zh-CN" altLang="en-US" sz="16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62A0A1D-F5B2-B74C-CABB-52BF1ED6AA60}"/>
              </a:ext>
            </a:extLst>
          </p:cNvPr>
          <p:cNvSpPr txBox="1"/>
          <p:nvPr/>
        </p:nvSpPr>
        <p:spPr>
          <a:xfrm>
            <a:off x="3022979" y="3230598"/>
            <a:ext cx="2252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A6FBE"/>
                </a:solidFill>
              </a:rPr>
              <a:t>Normalization</a:t>
            </a:r>
            <a:endParaRPr lang="en-US" altLang="zh-CN" sz="1600" dirty="0">
              <a:solidFill>
                <a:srgbClr val="0A6FB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A6FBE"/>
                </a:solidFill>
              </a:rPr>
              <a:t>Classification</a:t>
            </a:r>
          </a:p>
        </p:txBody>
      </p:sp>
      <p:sp>
        <p:nvSpPr>
          <p:cNvPr id="29" name="下箭头 28">
            <a:extLst>
              <a:ext uri="{FF2B5EF4-FFF2-40B4-BE49-F238E27FC236}">
                <a16:creationId xmlns:a16="http://schemas.microsoft.com/office/drawing/2014/main" id="{92812ECC-0DFF-6E2A-E0D1-A0A67521D45B}"/>
              </a:ext>
            </a:extLst>
          </p:cNvPr>
          <p:cNvSpPr/>
          <p:nvPr/>
        </p:nvSpPr>
        <p:spPr>
          <a:xfrm rot="16200000">
            <a:off x="1910922" y="3114683"/>
            <a:ext cx="269065" cy="1309046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 sz="14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7B294F-67A4-BC20-05B7-C652A7E17217}"/>
              </a:ext>
            </a:extLst>
          </p:cNvPr>
          <p:cNvSpPr txBox="1"/>
          <p:nvPr/>
        </p:nvSpPr>
        <p:spPr>
          <a:xfrm>
            <a:off x="969539" y="3277798"/>
            <a:ext cx="2151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Basic building blocks</a:t>
            </a:r>
          </a:p>
        </p:txBody>
      </p:sp>
      <p:sp>
        <p:nvSpPr>
          <p:cNvPr id="32" name="下箭头 31">
            <a:extLst>
              <a:ext uri="{FF2B5EF4-FFF2-40B4-BE49-F238E27FC236}">
                <a16:creationId xmlns:a16="http://schemas.microsoft.com/office/drawing/2014/main" id="{CB4AF3BF-D9FE-6E08-7F54-4FC211AB69F0}"/>
              </a:ext>
            </a:extLst>
          </p:cNvPr>
          <p:cNvSpPr/>
          <p:nvPr/>
        </p:nvSpPr>
        <p:spPr>
          <a:xfrm rot="16200000">
            <a:off x="5464423" y="3081347"/>
            <a:ext cx="269065" cy="1309046"/>
          </a:xfrm>
          <a:prstGeom prst="downArrow">
            <a:avLst/>
          </a:prstGeom>
          <a:solidFill>
            <a:srgbClr val="9E0D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 sz="140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2E2A5FE-210B-3051-8B56-B3616AC70A91}"/>
              </a:ext>
            </a:extLst>
          </p:cNvPr>
          <p:cNvSpPr txBox="1"/>
          <p:nvPr/>
        </p:nvSpPr>
        <p:spPr>
          <a:xfrm>
            <a:off x="4944432" y="3230598"/>
            <a:ext cx="1309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/>
              <a:t>Intrinsically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3014AB2-82B4-5B3E-6F61-7443EA25688E}"/>
              </a:ext>
            </a:extLst>
          </p:cNvPr>
          <p:cNvSpPr txBox="1"/>
          <p:nvPr/>
        </p:nvSpPr>
        <p:spPr>
          <a:xfrm>
            <a:off x="6404897" y="3515968"/>
            <a:ext cx="21562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/>
              <a:t>Riemannian</a:t>
            </a:r>
            <a:r>
              <a:rPr lang="zh-CN" altLang="en-US" sz="1400"/>
              <a:t> </a:t>
            </a:r>
            <a:r>
              <a:rPr lang="en-US" altLang="zh-CN" sz="1400"/>
              <a:t>Spaces</a:t>
            </a:r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31B2E85C-7DF6-125F-96A3-027F1C18CA68}"/>
              </a:ext>
            </a:extLst>
          </p:cNvPr>
          <p:cNvSpPr/>
          <p:nvPr/>
        </p:nvSpPr>
        <p:spPr>
          <a:xfrm>
            <a:off x="635000" y="8890000"/>
            <a:ext cx="7620000" cy="127000"/>
          </a:xfrm>
          <a:prstGeom prst="rect">
            <a:avLst/>
          </a:prstGeom>
          <a:solidFill>
            <a:srgbClr val="C8C8C8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extLst>
    <p:ext uri="{E180D4A7-C9FB-4DFB-919C-405C955672EB}">
      <p14:showEvtLst xmlns:p14="http://schemas.microsoft.com/office/powerpoint/2010/main">
        <p14:playEvt time="0" objId="2"/>
        <p14:stopEvt time="7808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1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calM&#10;$&#10;&#10;\end{document}"/>
  <p:tag name="IGUANATEXSIZE" val="16"/>
  <p:tag name="IGUANATEXCURSOR" val="274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7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P&#10;$&#10;&#10;\end{document}"/>
  <p:tag name="IGUANATEXSIZE" val="16"/>
  <p:tag name="IGUANATEXCURSOR" val="275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30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gamma_{P,Q}(t)&#10;$&#10;&#10;\end{document}"/>
  <p:tag name="IGUANATEXSIZE" val="16"/>
  <p:tag name="IGUANATEXCURSOR" val="288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7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V&#10;$&#10;&#10;\end{document}"/>
  <p:tag name="IGUANATEXSIZE" val="16"/>
  <p:tag name="IGUANATEXCURSOR" val="275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0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Q=\rieexp_P(V)&#10;$&#10;&#10;\end{document}"/>
  <p:tag name="IGUANATEXSIZE" val="16"/>
  <p:tag name="IGUANATEXCURSOR" val="224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4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Q \calM&#10;$&#10;&#10;\end{document}"/>
  <p:tag name="IGUANATEXSIZE" val="16"/>
  <p:tag name="IGUANATEXCURSOR" val="278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63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widetilde{V} = \Gamma_{P \to Q} (V)&#10;$&#10;&#10;\end{document}"/>
  <p:tag name="IGUANATEXSIZE" val="16"/>
  <p:tag name="IGUANATEXCURSOR" val="287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4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P \calM&#10;$&#10;&#10;\end{document}"/>
  <p:tag name="IGUANATEXSIZE" val="16"/>
  <p:tag name="IGUANATEXCURSOR" val="284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1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calM&#10;$&#10;&#10;\end{document}"/>
  <p:tag name="IGUANATEXSIZE" val="16"/>
  <p:tag name="IGUANATEXCURSOR" val="274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7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P&#10;$&#10;&#10;\end{document}"/>
  <p:tag name="IGUANATEXSIZE" val="16"/>
  <p:tag name="IGUANATEXCURSOR" val="275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4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P \calM&#10;$&#10;&#10;\end{document}"/>
  <p:tag name="IGUANATEXSIZE" val="16"/>
  <p:tag name="IGUANATEXCURSOR" val="284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30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gamma_{P,Q}(t)&#10;$&#10;&#10;\end{document}"/>
  <p:tag name="IGUANATEXSIZE" val="16"/>
  <p:tag name="IGUANATEXCURSOR" val="288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7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V&#10;$&#10;&#10;\end{document}"/>
  <p:tag name="IGUANATEXSIZE" val="16"/>
  <p:tag name="IGUANATEXCURSOR" val="275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0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Q=\rieexp_P(V)&#10;$&#10;&#10;\end{document}"/>
  <p:tag name="IGUANATEXSIZE" val="16"/>
  <p:tag name="IGUANATEXCURSOR" val="224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4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Q \calM&#10;$&#10;&#10;\end{document}"/>
  <p:tag name="IGUANATEXSIZE" val="16"/>
  <p:tag name="IGUANATEXCURSOR" val="278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63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widetilde{V} = \Gamma_{P \to Q} (V)&#10;$&#10;&#10;\end{document}"/>
  <p:tag name="IGUANATEXSIZE" val="16"/>
  <p:tag name="IGUANATEXCURSOR" val="287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287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boxed{&#10;g_y^{\mathrm{R}}\left(V_1, V_2\right)= g_{\mathrm{R}_x(y)}^{\mathrm{R}}\left(\mathrm{R}_{x *, y}\left(V_1\right), \mathrm{R}_{x *, y}\left(V_2\right)\right), \text{ with } \mathrm{R}_x(y)=y \odot x}$&#10;&#10;\end{document}"/>
  <p:tag name="IGUANATEXSIZE" val="16"/>
  <p:tag name="IGUANATEXCURSOR" val="480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202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\begin{equation*}&#10;\begin{aligned}&#10;g_{\mathbf{X}}^{\mathrm{BW}}\left(\mathbf{S}_1, \mathbf{S}_2\right) &amp; =\frac{1}{2} \operatorname{tr}\left(\mathcal{L}_{\mathbf{X}}\left(\mathbf{S}_1\right) \mathbf{S}_2\right) \\&#10;&amp; =\frac{1}{2} \operatorname{vec}\left(\mathbf{S}_1\right)^T(\mathbf{X}  +  \mathbf{X})^{-1} \operatorname{vec}\left(\mathbf{S}_2\right)&#10;\end{aligned}&#10;\end{equation*}&#10;&#10;\end{document}"/>
  <p:tag name="IGUANATEXSIZE" val="16"/>
  <p:tag name="IGUANATEXCURSOR" val="557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198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\begin{equation*}&#10;\begin{aligned}&#10;g_{\mathbf{X}_1}^{\mathrm{AI}}\left(\mathbf{S}_1, \mathbf{S}_2\right) &amp; =\operatorname{tr}\left(\mathbf{X}_1^{-1} \mathbf{S}_1 \mathbf{X}_1^{-1} \mathbf{S}_2\right) \\&#10;&amp; =\operatorname{vec}\left(\mathbf{S}_1\right)^T\left(\mathbf{X}_1 \otimes \mathbf{X}_1\right)^{-1} \operatorname{vec}\left(\mathbf{S}_2\right)&#10;\end{aligned}&#10;\end{equation*}&#10;&#10;\end{document}"/>
  <p:tag name="IGUANATEXSIZE" val="16"/>
  <p:tag name="IGUANATEXCURSOR" val="631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49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\[&#10;{g}_{X}^{\mathrm{GBW}}(S_{1}, S_{2}) = \frac{1}{2} {\mathrm{tr}}\left(\mathcal{L}_{X,M}(S_{1}) S_{2}\right)&#10;\]&#10;&#10;\end{document}"/>
  <p:tag name="IGUANATEXSIZE" val="16"/>
  <p:tag name="IGUANATEXCURSOR" val="271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34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\[&#10;{g}_{X}^{\mathrm{BW}}(S_{1}, S_{2}) = \frac{1}{2} {\mathrm{tr}}\left(\mathcal{L}_{M}(S_{1}) S_{2}\right)&#10;\]&#10;&#10;\end{document}"/>
  <p:tag name="IGUANATEXSIZE" val="16"/>
  <p:tag name="IGUANATEXCURSOR" val="357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1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calM&#10;$&#10;&#10;\end{document}"/>
  <p:tag name="IGUANATEXSIZE" val="16"/>
  <p:tag name="IGUANATEXCURSOR" val="274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55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boxed{y=Ax+b}&#10;$&#10;&#10;\end{document}"/>
  <p:tag name="IGUANATEXSIZE" val="16"/>
  <p:tag name="IGUANATEXCURSOR" val="288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7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P&#10;$&#10;&#10;\end{document}"/>
  <p:tag name="IGUANATEXSIZE" val="16"/>
  <p:tag name="IGUANATEXCURSOR" val="275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7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V&#10;$&#10;&#10;\end{document}"/>
  <p:tag name="IGUANATEXSIZE" val="16"/>
  <p:tag name="IGUANATEXCURSOR" val="275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4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Q \calM&#10;$&#10;&#10;\end{document}"/>
  <p:tag name="IGUANATEXSIZE" val="16"/>
  <p:tag name="IGUANATEXCURSOR" val="278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\widetilde{V}&#10;$&#10;&#10;\end{document}"/>
  <p:tag name="IGUANATEXSIZE" val="16"/>
  <p:tag name="IGUANATEXCURSOR" val="287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"/>
  <p:tag name="ORIGINALWIDTH" val="371"/>
  <p:tag name="OUTPUTTYPE" val="PDF"/>
  <p:tag name="IGUANATEXVERSION" val="161"/>
  <p:tag name="LATEXADDIN" val="\documentclass{article}&#10;\usepackage{amsmath, amsfonts}&#10;\usepackage{booktabs}&#10;\pagestyle{empty}&#10;\begin{document}&#10;&#10;\providecommand{\calM}{\mathcal{M}}&#10;&#10;% operator&#10;\providecommand{\dist}{\operatorname{d}}&#10;\providecommand{\rieexp}{\operatorname{Exp}}&#10;\providecommand{\rielog}{\operatorname{Log}}&#10;&#10;&#10;\begin{table}[h]&#10;    \centering&#10;    \begin{tabular}{c|c|c}&#10;        \hline&#10;        Operations &amp; Eulcidean &amp; Riemannian \\&#10;        \hline&#10;        Subtraction &amp; $\overrightarrow{xy} = y - x$ &amp; $\overrightarrow{xy} = \rielog _x(y)$ \\&#10;        \hline&#10;        Addition &amp; $y = x + \overrightarrow{xy}$ &amp; $y = \rieexp _x(\overrightarrow{xy})$ \\&#10;        \hline&#10;        Distance &amp; $\text{dist}(x,y) = \|y - x\|$ &amp; $\text{dist}(x,y) = \|\overrightarrow{xy}\|_x$ \\&#10;        \hline&#10;        Mean value (implicit) &amp; $\sum_i \overrightarrow{x_ix} = 0$ &amp; $\sum_i \log_{x}(x_i) = 0$ \\&#10;        \hline&#10;        Gradient descent &amp; $x_{t+\varepsilon} = x_t - \varepsilon \nabla C(x_t)$ &amp; $x_{t+\varepsilon} = \exp_{x_t}(-\varepsilon \nabla C(x_t))$ \\&#10;        \hline&#10;        Linear (geodesic) interpolation &amp; $x(t) = x_1 + t \overrightarrow{x_1x_2}$ &amp; $x(t) = \rieexp_{x_1}(t \overrightarrow{x_1x_2})$ \\&#10;        \hline&#10;    \end{tabular}&#10;\end{table}&#10;&#10;\end{document}"/>
  <p:tag name="IGUANATEXSIZE" val="16"/>
  <p:tag name="IGUANATEXCURSOR" val="346"/>
  <p:tag name="TRANSPARENCY" val="True"/>
  <p:tag name="LATEXENGINEID" val="1"/>
  <p:tag name="TEMPFOLDER" val="/private/var/folders/7p/jmd1bzs92_z109vxkmw34qcc0000gn/T/com.microsoft.Powerpoint/TemporaryItems/"/>
  <p:tag name="LATEXFORMHEIGHT" val="731"/>
  <p:tag name="LATEXFORMWIDTH" val="119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4"/>
  <p:tag name="OUTPUTTYPE" val="PDF"/>
  <p:tag name="IGUANATEXVERSION" val="161"/>
  <p:tag name="LATEXADDIN" val="\documentclass{article}&#10;\usepackage{amsmath, amsfonts}&#10;\pagestyle{empty}&#10;\begin{document}&#10;&#10;\providecommand{\calM}{\mathcal{M}}&#10;&#10;% operator&#10;\providecommand{\dist}{\operatorname{d}}&#10;\providecommand{\rieexp}{\operatorname{Exp}}&#10;\providecommand{\rielog}{\operatorname{Log}}&#10;&#10;&#10;$&#10;T _P \calM&#10;$&#10;&#10;\end{document}"/>
  <p:tag name="IGUANATEXSIZE" val="16"/>
  <p:tag name="IGUANATEXCURSOR" val="284"/>
  <p:tag name="TRANSPARENCY" val="True"/>
  <p:tag name="LATEXENGINEID" val="1"/>
  <p:tag name="TEMPFOLDER" val="/private/var/folders/7p/jmd1bzs92_z109vxkmw34qcc0000gn/T/com.microsoft.Powerpoint/TemporaryItems/"/>
  <p:tag name="LATEXFORMHEIGHT" val="426.65"/>
  <p:tag name="LATEXFORMWIDTH" val="513.35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N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LR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21518</TotalTime>
  <Words>1661</Words>
  <Application>Microsoft Macintosh PowerPoint</Application>
  <PresentationFormat>全屏显示(16:9)</PresentationFormat>
  <Paragraphs>398</Paragraphs>
  <Slides>47</Slides>
  <Notes>19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等线</vt:lpstr>
      <vt:lpstr>Microsoft YaHei</vt:lpstr>
      <vt:lpstr>Microsoft YaHei</vt:lpstr>
      <vt:lpstr>Arial</vt:lpstr>
      <vt:lpstr>Calibri</vt:lpstr>
      <vt:lpstr>Times New Roman</vt:lpstr>
      <vt:lpstr>基本</vt:lpstr>
      <vt:lpstr>BN</vt:lpstr>
      <vt:lpstr>MLR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cp:lastModifiedBy>Chen, Ziheng</cp:lastModifiedBy>
  <cp:revision>1681</cp:revision>
  <dcterms:created xsi:type="dcterms:W3CDTF">2014-05-08T14:30:45Z</dcterms:created>
  <dcterms:modified xsi:type="dcterms:W3CDTF">2025-03-11T20:11:15Z</dcterms:modified>
</cp:coreProperties>
</file>